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12192000"/>
  <p:notesSz cx="70104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27" roundtripDataSignature="AMtx7mgyFVVn0svw4UR3uMhk+eqxxZas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396C8F-29BA-42B8-80C1-B21AA628AABC}">
  <a:tblStyle styleId="{5D396C8F-29BA-42B8-80C1-B21AA628AAB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7"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2" y="0"/>
            <a:ext cx="3038648" cy="46513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970135" y="0"/>
            <a:ext cx="3038648" cy="46513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2" y="8829675"/>
            <a:ext cx="3038648" cy="4651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1: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 name="Google Shape;75;p1: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9c51c7430_0_48: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9c51c7430_0_48: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 name="Google Shape;167;gf9c51c7430_0_48: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 name="Google Shape;178;p6: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7: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7: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85" name="Google Shape;185;p7: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8: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2" name="Google Shape;192;p8: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f9b5861f50_0_4: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 name="Google Shape;201;gf9b5861f50_0_4: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9: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0" name="Google Shape;210;p9: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0: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 name="Google Shape;217;p10: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733e5d81a_0_11: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 name="Google Shape;224;gf733e5d81a_0_11: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1: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p11: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2: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8" name="Google Shape;238;p12: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2: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2: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2" name="Google Shape;82;p2: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4: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7" name="Google Shape;247;p14: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3: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3: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0" name="Google Shape;90;p3: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f9c51c7430_0_61: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gf9c51c7430_0_61: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gf9c51c7430_0_61: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5: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0" name="Google Shape;110;p5: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f9c51c7430_0_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f9c51c7430_0_0: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2" name="Google Shape;122;gf9c51c7430_0_0: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9c51c7430_0_9: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f9c51c7430_0_9: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2" name="Google Shape;132;gf9c51c7430_0_9: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9c51c7430_0_2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f9c51c7430_0_20: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4" name="Google Shape;144;gf9c51c7430_0_20: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f9c51c7430_0_36: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f9c51c7430_0_36: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6" name="Google Shape;156;gf9c51c7430_0_36: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1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1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 name="Google Shape;2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1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2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2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2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2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2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2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24"/>
          <p:cNvSpPr/>
          <p:nvPr>
            <p:ph idx="2" type="pic"/>
          </p:nvPr>
        </p:nvSpPr>
        <p:spPr>
          <a:xfrm>
            <a:off x="5183188" y="987425"/>
            <a:ext cx="6172200" cy="4873625"/>
          </a:xfrm>
          <a:prstGeom prst="rect">
            <a:avLst/>
          </a:prstGeom>
          <a:noFill/>
          <a:ln>
            <a:noFill/>
          </a:ln>
        </p:spPr>
      </p:sp>
      <p:sp>
        <p:nvSpPr>
          <p:cNvPr id="69" name="Google Shape;69;p2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15"/>
          <p:cNvPicPr preferRelativeResize="0"/>
          <p:nvPr/>
        </p:nvPicPr>
        <p:blipFill rotWithShape="1">
          <a:blip r:embed="rId1">
            <a:alphaModFix/>
          </a:blip>
          <a:srcRect b="0" l="0" r="0" t="0"/>
          <a:stretch/>
        </p:blipFill>
        <p:spPr>
          <a:xfrm>
            <a:off x="11140888" y="304800"/>
            <a:ext cx="670112" cy="990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
          <p:cNvSpPr/>
          <p:nvPr/>
        </p:nvSpPr>
        <p:spPr>
          <a:xfrm>
            <a:off x="2133600" y="914400"/>
            <a:ext cx="79248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800" u="none" cap="none" strike="noStrike">
                <a:solidFill>
                  <a:schemeClr val="dk1"/>
                </a:solidFill>
                <a:latin typeface="Trebuchet MS"/>
                <a:ea typeface="Trebuchet MS"/>
                <a:cs typeface="Trebuchet MS"/>
                <a:sym typeface="Trebuchet MS"/>
              </a:rPr>
              <a:t>UE18CS390B – Capstone Project Phase – 2</a:t>
            </a:r>
            <a:endParaRPr/>
          </a:p>
          <a:p>
            <a:pPr indent="0" lvl="0" marL="0" marR="0" rtl="0" algn="ctr">
              <a:spcBef>
                <a:spcPts val="0"/>
              </a:spcBef>
              <a:spcAft>
                <a:spcPts val="0"/>
              </a:spcAft>
              <a:buNone/>
            </a:pPr>
            <a:r>
              <a:t/>
            </a:r>
            <a:endParaRPr b="0" i="0" sz="2800" u="none" cap="none" strike="noStrike">
              <a:solidFill>
                <a:schemeClr val="dk1"/>
              </a:solidFill>
              <a:latin typeface="Trebuchet MS"/>
              <a:ea typeface="Trebuchet MS"/>
              <a:cs typeface="Trebuchet MS"/>
              <a:sym typeface="Trebuchet MS"/>
            </a:endParaRPr>
          </a:p>
          <a:p>
            <a:pPr indent="0" lvl="0" marL="0" marR="0" rtl="0" algn="ctr">
              <a:spcBef>
                <a:spcPts val="0"/>
              </a:spcBef>
              <a:spcAft>
                <a:spcPts val="0"/>
              </a:spcAft>
              <a:buNone/>
            </a:pPr>
            <a:r>
              <a:rPr b="1" i="0" lang="en-US" sz="3200" u="none" cap="none" strike="noStrike">
                <a:solidFill>
                  <a:srgbClr val="FF0000"/>
                </a:solidFill>
                <a:latin typeface="Trebuchet MS"/>
                <a:ea typeface="Trebuchet MS"/>
                <a:cs typeface="Trebuchet MS"/>
                <a:sym typeface="Trebuchet MS"/>
              </a:rPr>
              <a:t>Project Progress Review #3</a:t>
            </a:r>
            <a:endParaRPr/>
          </a:p>
        </p:txBody>
      </p:sp>
      <p:sp>
        <p:nvSpPr>
          <p:cNvPr id="78" name="Google Shape;78;p1"/>
          <p:cNvSpPr txBox="1"/>
          <p:nvPr/>
        </p:nvSpPr>
        <p:spPr>
          <a:xfrm>
            <a:off x="877625" y="3249000"/>
            <a:ext cx="10533300" cy="292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rgbClr val="0033CC"/>
                </a:solidFill>
                <a:latin typeface="Trebuchet MS"/>
                <a:ea typeface="Trebuchet MS"/>
                <a:cs typeface="Trebuchet MS"/>
                <a:sym typeface="Trebuchet MS"/>
              </a:rPr>
              <a:t>Project Title   :  		</a:t>
            </a:r>
            <a:r>
              <a:rPr b="0" i="0" lang="en-US" sz="2400" u="none" cap="none" strike="noStrike">
                <a:solidFill>
                  <a:schemeClr val="dk1"/>
                </a:solidFill>
                <a:latin typeface="Trebuchet MS"/>
                <a:ea typeface="Trebuchet MS"/>
                <a:cs typeface="Trebuchet MS"/>
                <a:sym typeface="Trebuchet MS"/>
              </a:rPr>
              <a:t>PerfectCrop - The right crop for your soil</a:t>
            </a:r>
            <a:endParaRPr b="0" i="0" sz="2400" u="none" cap="none" strike="noStrike">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b="0" i="0" lang="en-US" sz="2400" u="none" cap="none" strike="noStrike">
                <a:solidFill>
                  <a:srgbClr val="0033CC"/>
                </a:solidFill>
                <a:latin typeface="Trebuchet MS"/>
                <a:ea typeface="Trebuchet MS"/>
                <a:cs typeface="Trebuchet MS"/>
                <a:sym typeface="Trebuchet MS"/>
              </a:rPr>
              <a:t>Project ID       :  	</a:t>
            </a:r>
            <a:r>
              <a:rPr b="0" i="0" lang="en-US" sz="2400" u="none" cap="none" strike="noStrike">
                <a:solidFill>
                  <a:schemeClr val="dk1"/>
                </a:solidFill>
                <a:latin typeface="Trebuchet MS"/>
                <a:ea typeface="Trebuchet MS"/>
                <a:cs typeface="Trebuchet MS"/>
                <a:sym typeface="Trebuchet MS"/>
              </a:rPr>
              <a:t>PW22RBA01  </a:t>
            </a:r>
            <a:r>
              <a:rPr b="0" i="0" lang="en-US" sz="2400" u="none" cap="none" strike="noStrike">
                <a:solidFill>
                  <a:srgbClr val="0033CC"/>
                </a:solidFill>
                <a:latin typeface="Trebuchet MS"/>
                <a:ea typeface="Trebuchet MS"/>
                <a:cs typeface="Trebuchet MS"/>
                <a:sym typeface="Trebuchet MS"/>
              </a:rPr>
              <a:t>  </a:t>
            </a:r>
            <a:endParaRPr b="0" i="0" sz="2400" u="none" cap="none" strike="noStrike">
              <a:solidFill>
                <a:srgbClr val="0033CC"/>
              </a:solidFill>
              <a:latin typeface="Trebuchet MS"/>
              <a:ea typeface="Trebuchet MS"/>
              <a:cs typeface="Trebuchet MS"/>
              <a:sym typeface="Trebuchet MS"/>
            </a:endParaRPr>
          </a:p>
          <a:p>
            <a:pPr indent="0" lvl="0" marL="0" marR="0" rtl="0" algn="l">
              <a:spcBef>
                <a:spcPts val="0"/>
              </a:spcBef>
              <a:spcAft>
                <a:spcPts val="0"/>
              </a:spcAft>
              <a:buNone/>
            </a:pPr>
            <a:r>
              <a:rPr b="0" i="0" lang="en-US" sz="2400" u="none" cap="none" strike="noStrike">
                <a:solidFill>
                  <a:srgbClr val="0033CC"/>
                </a:solidFill>
                <a:latin typeface="Trebuchet MS"/>
                <a:ea typeface="Trebuchet MS"/>
                <a:cs typeface="Trebuchet MS"/>
                <a:sym typeface="Trebuchet MS"/>
              </a:rPr>
              <a:t>Project Guide :  		</a:t>
            </a:r>
            <a:r>
              <a:rPr b="0" i="0" lang="en-US" sz="2400" u="none" cap="none" strike="noStrike">
                <a:solidFill>
                  <a:schemeClr val="dk1"/>
                </a:solidFill>
                <a:latin typeface="Trebuchet MS"/>
                <a:ea typeface="Trebuchet MS"/>
                <a:cs typeface="Trebuchet MS"/>
                <a:sym typeface="Trebuchet MS"/>
              </a:rPr>
              <a:t>Prof. Raghu B A Rao </a:t>
            </a:r>
            <a:r>
              <a:rPr b="0" i="0" lang="en-US" sz="2400" u="none" cap="none" strike="noStrike">
                <a:solidFill>
                  <a:srgbClr val="0033CC"/>
                </a:solidFill>
                <a:latin typeface="Trebuchet MS"/>
                <a:ea typeface="Trebuchet MS"/>
                <a:cs typeface="Trebuchet MS"/>
                <a:sym typeface="Trebuchet MS"/>
              </a:rPr>
              <a:t>              </a:t>
            </a:r>
            <a:endParaRPr b="0" i="0" sz="2400" u="none" cap="none" strike="noStrike">
              <a:solidFill>
                <a:srgbClr val="0033CC"/>
              </a:solidFill>
              <a:latin typeface="Trebuchet MS"/>
              <a:ea typeface="Trebuchet MS"/>
              <a:cs typeface="Trebuchet MS"/>
              <a:sym typeface="Trebuchet MS"/>
            </a:endParaRPr>
          </a:p>
          <a:p>
            <a:pPr indent="0" lvl="0" marL="0" marR="0" rtl="0" algn="l">
              <a:spcBef>
                <a:spcPts val="0"/>
              </a:spcBef>
              <a:spcAft>
                <a:spcPts val="0"/>
              </a:spcAft>
              <a:buNone/>
            </a:pPr>
            <a:r>
              <a:rPr b="0" i="0" lang="en-US" sz="2400" u="none" cap="none" strike="noStrike">
                <a:solidFill>
                  <a:srgbClr val="0033CC"/>
                </a:solidFill>
                <a:latin typeface="Trebuchet MS"/>
                <a:ea typeface="Trebuchet MS"/>
                <a:cs typeface="Trebuchet MS"/>
                <a:sym typeface="Trebuchet MS"/>
              </a:rPr>
              <a:t>Project Team  :  		</a:t>
            </a:r>
            <a:r>
              <a:rPr b="0" i="0" lang="en-US" sz="2400" u="none" cap="none" strike="noStrike">
                <a:solidFill>
                  <a:schemeClr val="dk1"/>
                </a:solidFill>
                <a:latin typeface="Trebuchet MS"/>
                <a:ea typeface="Trebuchet MS"/>
                <a:cs typeface="Trebuchet MS"/>
                <a:sym typeface="Trebuchet MS"/>
              </a:rPr>
              <a:t>Akash Kumar Rao	PES1201800089</a:t>
            </a:r>
            <a:endParaRPr b="0" i="0" sz="2400" u="none" cap="none" strike="noStrike">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b="0" i="0" lang="en-US" sz="2400" u="none" cap="none" strike="noStrike">
                <a:solidFill>
                  <a:schemeClr val="dk1"/>
                </a:solidFill>
                <a:latin typeface="Trebuchet MS"/>
                <a:ea typeface="Trebuchet MS"/>
                <a:cs typeface="Trebuchet MS"/>
                <a:sym typeface="Trebuchet MS"/>
              </a:rPr>
              <a:t>		     			Ishan Agarwal		PES1201800291</a:t>
            </a:r>
            <a:endParaRPr b="0" i="0" sz="2400" u="none" cap="none" strike="noStrike">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b="0" i="0" lang="en-US" sz="2400" u="none" cap="none" strike="noStrike">
                <a:solidFill>
                  <a:schemeClr val="dk1"/>
                </a:solidFill>
                <a:latin typeface="Trebuchet MS"/>
                <a:ea typeface="Trebuchet MS"/>
                <a:cs typeface="Trebuchet MS"/>
                <a:sym typeface="Trebuchet MS"/>
              </a:rPr>
              <a:t>		     			Srish Srinivasan		PES1201800051</a:t>
            </a:r>
            <a:endParaRPr b="0" i="0" sz="2400" u="none" cap="none" strike="noStrike">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b="0" i="0" lang="en-US" sz="2400" u="none" cap="none" strike="noStrike">
                <a:solidFill>
                  <a:schemeClr val="dk1"/>
                </a:solidFill>
                <a:latin typeface="Trebuchet MS"/>
                <a:ea typeface="Trebuchet MS"/>
                <a:cs typeface="Trebuchet MS"/>
                <a:sym typeface="Trebuchet MS"/>
              </a:rPr>
              <a:t>	 	     			Vishruth P Reddy	PES1201800102</a:t>
            </a:r>
            <a:endParaRPr b="0" i="0" sz="24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f9c51c7430_0_48"/>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0" name="Google Shape;170;gf9c51c7430_0_48"/>
          <p:cNvSpPr txBox="1"/>
          <p:nvPr/>
        </p:nvSpPr>
        <p:spPr>
          <a:xfrm>
            <a:off x="2895600" y="990600"/>
            <a:ext cx="7848600" cy="461700"/>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Code Explanation</a:t>
            </a:r>
            <a:endParaRPr sz="1800">
              <a:solidFill>
                <a:schemeClr val="dk1"/>
              </a:solidFill>
            </a:endParaRPr>
          </a:p>
        </p:txBody>
      </p:sp>
      <p:sp>
        <p:nvSpPr>
          <p:cNvPr id="171" name="Google Shape;171;gf9c51c7430_0_48"/>
          <p:cNvSpPr txBox="1"/>
          <p:nvPr/>
        </p:nvSpPr>
        <p:spPr>
          <a:xfrm>
            <a:off x="589350" y="1835050"/>
            <a:ext cx="9577200" cy="163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000">
                <a:solidFill>
                  <a:schemeClr val="dk1"/>
                </a:solidFill>
              </a:rPr>
              <a:t>NDWI </a:t>
            </a:r>
            <a:r>
              <a:rPr lang="en-US" sz="1800">
                <a:solidFill>
                  <a:schemeClr val="dk1"/>
                </a:solidFill>
              </a:rPr>
              <a:t>(Normalized Difference Water Index) is an index which helps to determine the crop condition by accounting for moisture content in plants and crops.This proves helpful for drought prone areas and water stress in vegetation.</a:t>
            </a:r>
            <a:endParaRPr sz="1800">
              <a:solidFill>
                <a:schemeClr val="dk1"/>
              </a:solidFill>
            </a:endParaRPr>
          </a:p>
          <a:p>
            <a:pPr indent="0" lvl="0" marL="0" rtl="0" algn="l">
              <a:lnSpc>
                <a:spcPct val="115000"/>
              </a:lnSpc>
              <a:spcBef>
                <a:spcPts val="1200"/>
              </a:spcBef>
              <a:spcAft>
                <a:spcPts val="1200"/>
              </a:spcAft>
              <a:buNone/>
            </a:pPr>
            <a:r>
              <a:t/>
            </a:r>
            <a:endParaRPr b="1" sz="2000">
              <a:solidFill>
                <a:srgbClr val="595959"/>
              </a:solidFill>
            </a:endParaRPr>
          </a:p>
        </p:txBody>
      </p:sp>
      <p:sp>
        <p:nvSpPr>
          <p:cNvPr id="172" name="Google Shape;172;gf9c51c7430_0_48"/>
          <p:cNvSpPr txBox="1"/>
          <p:nvPr/>
        </p:nvSpPr>
        <p:spPr>
          <a:xfrm>
            <a:off x="294675" y="4152300"/>
            <a:ext cx="1024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NDWI</a:t>
            </a:r>
            <a:r>
              <a:rPr lang="en-US" sz="2000">
                <a:latin typeface="Calibri"/>
                <a:ea typeface="Calibri"/>
                <a:cs typeface="Calibri"/>
                <a:sym typeface="Calibri"/>
              </a:rPr>
              <a:t> =</a:t>
            </a:r>
            <a:endParaRPr sz="2000">
              <a:latin typeface="Calibri"/>
              <a:ea typeface="Calibri"/>
              <a:cs typeface="Calibri"/>
              <a:sym typeface="Calibri"/>
            </a:endParaRPr>
          </a:p>
        </p:txBody>
      </p:sp>
      <p:sp>
        <p:nvSpPr>
          <p:cNvPr id="173" name="Google Shape;173;gf9c51c7430_0_48"/>
          <p:cNvSpPr txBox="1"/>
          <p:nvPr/>
        </p:nvSpPr>
        <p:spPr>
          <a:xfrm>
            <a:off x="8403425" y="3796950"/>
            <a:ext cx="3000000" cy="220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chemeClr val="dk1"/>
                </a:solidFill>
              </a:rPr>
              <a:t>Key Features:-</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lang="en-US" sz="1800">
                <a:solidFill>
                  <a:schemeClr val="dk1"/>
                </a:solidFill>
              </a:rPr>
              <a:t>Measures leaf moisture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Can account for droughts and plant moisture requirements</a:t>
            </a:r>
            <a:endParaRPr sz="1800">
              <a:solidFill>
                <a:schemeClr val="dk1"/>
              </a:solidFill>
            </a:endParaRPr>
          </a:p>
        </p:txBody>
      </p:sp>
      <p:pic>
        <p:nvPicPr>
          <p:cNvPr id="174" name="Google Shape;174;gf9c51c7430_0_48"/>
          <p:cNvPicPr preferRelativeResize="0"/>
          <p:nvPr/>
        </p:nvPicPr>
        <p:blipFill>
          <a:blip r:embed="rId3">
            <a:alphaModFix/>
          </a:blip>
          <a:stretch>
            <a:fillRect/>
          </a:stretch>
        </p:blipFill>
        <p:spPr>
          <a:xfrm>
            <a:off x="1319473" y="3950550"/>
            <a:ext cx="2770624" cy="896100"/>
          </a:xfrm>
          <a:prstGeom prst="rect">
            <a:avLst/>
          </a:prstGeom>
          <a:noFill/>
          <a:ln>
            <a:noFill/>
          </a:ln>
        </p:spPr>
      </p:pic>
      <p:pic>
        <p:nvPicPr>
          <p:cNvPr id="175" name="Google Shape;175;gf9c51c7430_0_48"/>
          <p:cNvPicPr preferRelativeResize="0"/>
          <p:nvPr/>
        </p:nvPicPr>
        <p:blipFill>
          <a:blip r:embed="rId4">
            <a:alphaModFix/>
          </a:blip>
          <a:stretch>
            <a:fillRect/>
          </a:stretch>
        </p:blipFill>
        <p:spPr>
          <a:xfrm>
            <a:off x="4636613" y="3690038"/>
            <a:ext cx="2790825" cy="2505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6"/>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 name="Google Shape;181;p6"/>
          <p:cNvSpPr txBox="1"/>
          <p:nvPr/>
        </p:nvSpPr>
        <p:spPr>
          <a:xfrm>
            <a:off x="2895600" y="990602"/>
            <a:ext cx="7772400" cy="461700"/>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Project Demonstration</a:t>
            </a:r>
            <a:endParaRPr sz="24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 name="Shape 186"/>
        <p:cNvGrpSpPr/>
        <p:nvPr/>
      </p:nvGrpSpPr>
      <p:grpSpPr>
        <a:xfrm>
          <a:off x="0" y="0"/>
          <a:ext cx="0" cy="0"/>
          <a:chOff x="0" y="0"/>
          <a:chExt cx="0" cy="0"/>
        </a:xfrm>
      </p:grpSpPr>
      <p:sp>
        <p:nvSpPr>
          <p:cNvPr id="187" name="Google Shape;187;p7"/>
          <p:cNvSpPr/>
          <p:nvPr/>
        </p:nvSpPr>
        <p:spPr>
          <a:xfrm>
            <a:off x="3048000" y="1447800"/>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 name="Google Shape;188;p7"/>
          <p:cNvSpPr txBox="1"/>
          <p:nvPr/>
        </p:nvSpPr>
        <p:spPr>
          <a:xfrm>
            <a:off x="0" y="1676400"/>
            <a:ext cx="12192000" cy="4572000"/>
          </a:xfrm>
          <a:prstGeom prst="rect">
            <a:avLst/>
          </a:prstGeom>
          <a:noFill/>
          <a:ln>
            <a:noFill/>
          </a:ln>
        </p:spPr>
        <p:txBody>
          <a:bodyPr anchorCtr="0" anchor="t" bIns="45700" lIns="91425" spcFirstLastPara="1" rIns="91425" wrap="square" tIns="45700">
            <a:noAutofit/>
          </a:bodyPr>
          <a:lstStyle/>
          <a:p>
            <a:pPr indent="-342900" lvl="0" marL="685791" marR="0" rtl="0" algn="just">
              <a:spcBef>
                <a:spcPts val="0"/>
              </a:spcBef>
              <a:spcAft>
                <a:spcPts val="0"/>
              </a:spcAft>
              <a:buNone/>
            </a:pPr>
            <a:r>
              <a:rPr lang="en-US" sz="2400">
                <a:solidFill>
                  <a:srgbClr val="0033CC"/>
                </a:solidFill>
                <a:latin typeface="Trebuchet MS"/>
                <a:ea typeface="Trebuchet MS"/>
                <a:cs typeface="Trebuchet MS"/>
                <a:sym typeface="Trebuchet MS"/>
              </a:rPr>
              <a:t>Provide,</a:t>
            </a:r>
            <a:endParaRPr/>
          </a:p>
          <a:p>
            <a:pPr indent="-342900" lvl="0" marL="685791" marR="0" rtl="0" algn="just">
              <a:spcBef>
                <a:spcPts val="0"/>
              </a:spcBef>
              <a:spcAft>
                <a:spcPts val="0"/>
              </a:spcAft>
              <a:buClr>
                <a:srgbClr val="0033CC"/>
              </a:buClr>
              <a:buSzPts val="1800"/>
              <a:buFont typeface="Noto Sans Symbols"/>
              <a:buChar char="▪"/>
            </a:pPr>
            <a:r>
              <a:rPr lang="en-US" sz="2400">
                <a:solidFill>
                  <a:srgbClr val="0033CC"/>
                </a:solidFill>
                <a:latin typeface="Trebuchet MS"/>
                <a:ea typeface="Trebuchet MS"/>
                <a:cs typeface="Trebuchet MS"/>
                <a:sym typeface="Trebuchet MS"/>
              </a:rPr>
              <a:t>Testing activities that are carried out along with timeline.</a:t>
            </a:r>
            <a:endParaRPr/>
          </a:p>
          <a:p>
            <a:pPr indent="-342900" lvl="0" marL="685791" marR="0" rtl="0" algn="just">
              <a:spcBef>
                <a:spcPts val="0"/>
              </a:spcBef>
              <a:spcAft>
                <a:spcPts val="0"/>
              </a:spcAft>
              <a:buClr>
                <a:srgbClr val="0033CC"/>
              </a:buClr>
              <a:buSzPts val="1800"/>
              <a:buFont typeface="Noto Sans Symbols"/>
              <a:buChar char="▪"/>
            </a:pPr>
            <a:r>
              <a:rPr lang="en-US" sz="2400">
                <a:solidFill>
                  <a:srgbClr val="0033CC"/>
                </a:solidFill>
                <a:latin typeface="Trebuchet MS"/>
                <a:ea typeface="Trebuchet MS"/>
                <a:cs typeface="Trebuchet MS"/>
                <a:sym typeface="Trebuchet MS"/>
              </a:rPr>
              <a:t>What are the test methods followed? and Why? </a:t>
            </a:r>
            <a:endParaRPr/>
          </a:p>
          <a:p>
            <a:pPr indent="-342900" lvl="0" marL="685791" marR="0" rtl="0" algn="just">
              <a:spcBef>
                <a:spcPts val="0"/>
              </a:spcBef>
              <a:spcAft>
                <a:spcPts val="0"/>
              </a:spcAft>
              <a:buNone/>
            </a:pPr>
            <a:r>
              <a:rPr lang="en-US" sz="2400">
                <a:solidFill>
                  <a:srgbClr val="0033CC"/>
                </a:solidFill>
                <a:latin typeface="Trebuchet MS"/>
                <a:ea typeface="Trebuchet MS"/>
                <a:cs typeface="Trebuchet MS"/>
                <a:sym typeface="Trebuchet MS"/>
              </a:rPr>
              <a:t>(Example) – Functional Testing (Unit, Integration,…)</a:t>
            </a:r>
            <a:endParaRPr/>
          </a:p>
          <a:p>
            <a:pPr indent="-342900" lvl="0" marL="685791" marR="0" rtl="0" algn="just">
              <a:spcBef>
                <a:spcPts val="0"/>
              </a:spcBef>
              <a:spcAft>
                <a:spcPts val="0"/>
              </a:spcAft>
              <a:buNone/>
            </a:pPr>
            <a:r>
              <a:rPr lang="en-US" sz="2400">
                <a:solidFill>
                  <a:srgbClr val="0033CC"/>
                </a:solidFill>
                <a:latin typeface="Trebuchet MS"/>
                <a:ea typeface="Trebuchet MS"/>
                <a:cs typeface="Trebuchet MS"/>
                <a:sym typeface="Trebuchet MS"/>
              </a:rPr>
              <a:t>                  Non – Functional Testing (Performance, Security,…) </a:t>
            </a:r>
            <a:endParaRPr/>
          </a:p>
          <a:p>
            <a:pPr indent="-342900" lvl="0" marL="685791" marR="0" rtl="0" algn="just">
              <a:spcBef>
                <a:spcPts val="0"/>
              </a:spcBef>
              <a:spcAft>
                <a:spcPts val="0"/>
              </a:spcAft>
              <a:buClr>
                <a:srgbClr val="0033CC"/>
              </a:buClr>
              <a:buSzPts val="1800"/>
              <a:buFont typeface="Noto Sans Symbols"/>
              <a:buChar char="▪"/>
            </a:pPr>
            <a:r>
              <a:rPr lang="en-US" sz="2400">
                <a:solidFill>
                  <a:srgbClr val="0033CC"/>
                </a:solidFill>
                <a:latin typeface="Trebuchet MS"/>
                <a:ea typeface="Trebuchet MS"/>
                <a:cs typeface="Trebuchet MS"/>
                <a:sym typeface="Trebuchet MS"/>
              </a:rPr>
              <a:t>What is the test environment? (Explain the role of each member in the team)</a:t>
            </a:r>
            <a:endParaRPr sz="2400">
              <a:solidFill>
                <a:srgbClr val="0033CC"/>
              </a:solidFill>
              <a:latin typeface="Trebuchet MS"/>
              <a:ea typeface="Trebuchet MS"/>
              <a:cs typeface="Trebuchet MS"/>
              <a:sym typeface="Trebuchet MS"/>
            </a:endParaRPr>
          </a:p>
          <a:p>
            <a:pPr indent="-342900" lvl="0" marL="685791" marR="0" rtl="0" algn="just">
              <a:spcBef>
                <a:spcPts val="0"/>
              </a:spcBef>
              <a:spcAft>
                <a:spcPts val="0"/>
              </a:spcAft>
              <a:buClr>
                <a:srgbClr val="0033CC"/>
              </a:buClr>
              <a:buSzPts val="1800"/>
              <a:buFont typeface="Noto Sans Symbols"/>
              <a:buChar char="▪"/>
            </a:pPr>
            <a:r>
              <a:rPr lang="en-US" sz="2400">
                <a:solidFill>
                  <a:srgbClr val="0033CC"/>
                </a:solidFill>
                <a:latin typeface="Trebuchet MS"/>
                <a:ea typeface="Trebuchet MS"/>
                <a:cs typeface="Trebuchet MS"/>
                <a:sym typeface="Trebuchet MS"/>
              </a:rPr>
              <a:t>Benefits of this approach &amp; are there any drawbacks?</a:t>
            </a:r>
            <a:endParaRPr sz="2400">
              <a:solidFill>
                <a:srgbClr val="0033CC"/>
              </a:solidFill>
              <a:latin typeface="Trebuchet MS"/>
              <a:ea typeface="Trebuchet MS"/>
              <a:cs typeface="Trebuchet MS"/>
              <a:sym typeface="Trebuchet MS"/>
            </a:endParaRPr>
          </a:p>
          <a:p>
            <a:pPr indent="-342900" lvl="0" marL="685791" marR="0" rtl="0" algn="just">
              <a:spcBef>
                <a:spcPts val="0"/>
              </a:spcBef>
              <a:spcAft>
                <a:spcPts val="0"/>
              </a:spcAft>
              <a:buClr>
                <a:srgbClr val="0033CC"/>
              </a:buClr>
              <a:buSzPts val="1800"/>
              <a:buFont typeface="Noto Sans Symbols"/>
              <a:buChar char="▪"/>
            </a:pPr>
            <a:r>
              <a:rPr lang="en-US" sz="2400">
                <a:solidFill>
                  <a:srgbClr val="0033CC"/>
                </a:solidFill>
                <a:latin typeface="Trebuchet MS"/>
                <a:ea typeface="Trebuchet MS"/>
                <a:cs typeface="Trebuchet MS"/>
                <a:sym typeface="Trebuchet MS"/>
              </a:rPr>
              <a:t>Test tools used? Automated test tools? Open-source tools?</a:t>
            </a:r>
            <a:endParaRPr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None/>
            </a:pPr>
            <a:r>
              <a:rPr lang="en-US" sz="2400">
                <a:solidFill>
                  <a:srgbClr val="0033CC"/>
                </a:solidFill>
                <a:latin typeface="Trebuchet MS"/>
                <a:ea typeface="Trebuchet MS"/>
                <a:cs typeface="Trebuchet MS"/>
                <a:sym typeface="Trebuchet MS"/>
              </a:rPr>
              <a:t> </a:t>
            </a:r>
            <a:r>
              <a:rPr b="1" lang="en-US" sz="2400">
                <a:solidFill>
                  <a:srgbClr val="FF0000"/>
                </a:solidFill>
                <a:latin typeface="Trebuchet MS"/>
                <a:ea typeface="Trebuchet MS"/>
                <a:cs typeface="Trebuchet MS"/>
                <a:sym typeface="Trebuchet MS"/>
              </a:rPr>
              <a:t>Note:</a:t>
            </a:r>
            <a:endParaRPr sz="2400">
              <a:solidFill>
                <a:srgbClr val="0033CC"/>
              </a:solidFill>
              <a:latin typeface="Trebuchet MS"/>
              <a:ea typeface="Trebuchet MS"/>
              <a:cs typeface="Trebuchet MS"/>
              <a:sym typeface="Trebuchet MS"/>
            </a:endParaRPr>
          </a:p>
          <a:p>
            <a:pPr indent="-342900" lvl="0" marL="800100" marR="0" rtl="0" algn="just">
              <a:spcBef>
                <a:spcPts val="480"/>
              </a:spcBef>
              <a:spcAft>
                <a:spcPts val="0"/>
              </a:spcAft>
              <a:buClr>
                <a:srgbClr val="FF0000"/>
              </a:buClr>
              <a:buSzPts val="1800"/>
              <a:buFont typeface="Arial"/>
              <a:buAutoNum type="arabicPeriod"/>
            </a:pPr>
            <a:r>
              <a:rPr b="1" lang="en-US" sz="2400">
                <a:solidFill>
                  <a:srgbClr val="FF0000"/>
                </a:solidFill>
                <a:latin typeface="Trebuchet MS"/>
                <a:ea typeface="Trebuchet MS"/>
                <a:cs typeface="Trebuchet MS"/>
                <a:sym typeface="Trebuchet MS"/>
              </a:rPr>
              <a:t>Appropriate modifications can be done for Research Projects</a:t>
            </a:r>
            <a:endParaRPr sz="2400">
              <a:solidFill>
                <a:srgbClr val="000000"/>
              </a:solidFill>
              <a:latin typeface="Arial"/>
              <a:ea typeface="Arial"/>
              <a:cs typeface="Arial"/>
              <a:sym typeface="Arial"/>
            </a:endParaRPr>
          </a:p>
          <a:p>
            <a:pPr indent="-342900" lvl="0" marL="800100" marR="0" rtl="0" algn="just">
              <a:spcBef>
                <a:spcPts val="480"/>
              </a:spcBef>
              <a:spcAft>
                <a:spcPts val="0"/>
              </a:spcAft>
              <a:buClr>
                <a:srgbClr val="FF0000"/>
              </a:buClr>
              <a:buSzPts val="1800"/>
              <a:buFont typeface="Arial"/>
              <a:buAutoNum type="arabicPeriod"/>
            </a:pPr>
            <a:r>
              <a:rPr b="1" lang="en-US" sz="2400">
                <a:solidFill>
                  <a:srgbClr val="FF0000"/>
                </a:solidFill>
                <a:latin typeface="Trebuchet MS"/>
                <a:ea typeface="Trebuchet MS"/>
                <a:cs typeface="Trebuchet MS"/>
                <a:sym typeface="Trebuchet MS"/>
              </a:rPr>
              <a:t>Add as many slides as required</a:t>
            </a:r>
            <a:endParaRPr sz="2400">
              <a:solidFill>
                <a:srgbClr val="000000"/>
              </a:solidFill>
              <a:latin typeface="Arial"/>
              <a:ea typeface="Arial"/>
              <a:cs typeface="Arial"/>
              <a:sym typeface="Arial"/>
            </a:endParaRPr>
          </a:p>
        </p:txBody>
      </p:sp>
      <p:sp>
        <p:nvSpPr>
          <p:cNvPr id="189" name="Google Shape;189;p7"/>
          <p:cNvSpPr txBox="1"/>
          <p:nvPr/>
        </p:nvSpPr>
        <p:spPr>
          <a:xfrm>
            <a:off x="2895600" y="990600"/>
            <a:ext cx="7848600" cy="461665"/>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Test Plan and Strategy</a:t>
            </a:r>
            <a:endParaRPr sz="24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8"/>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 name="Google Shape;195;p8"/>
          <p:cNvSpPr txBox="1"/>
          <p:nvPr/>
        </p:nvSpPr>
        <p:spPr>
          <a:xfrm>
            <a:off x="2895600" y="1143002"/>
            <a:ext cx="7772400" cy="461665"/>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Results and Discussion</a:t>
            </a:r>
            <a:endParaRPr sz="2400">
              <a:solidFill>
                <a:schemeClr val="dk1"/>
              </a:solidFill>
              <a:latin typeface="Arial"/>
              <a:ea typeface="Arial"/>
              <a:cs typeface="Arial"/>
              <a:sym typeface="Arial"/>
            </a:endParaRPr>
          </a:p>
        </p:txBody>
      </p:sp>
      <p:sp>
        <p:nvSpPr>
          <p:cNvPr id="196" name="Google Shape;196;p8"/>
          <p:cNvSpPr txBox="1"/>
          <p:nvPr/>
        </p:nvSpPr>
        <p:spPr>
          <a:xfrm>
            <a:off x="366375" y="1617675"/>
            <a:ext cx="11426100" cy="10467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p:txBody>
      </p:sp>
      <p:pic>
        <p:nvPicPr>
          <p:cNvPr id="197" name="Google Shape;197;p8"/>
          <p:cNvPicPr preferRelativeResize="0"/>
          <p:nvPr/>
        </p:nvPicPr>
        <p:blipFill>
          <a:blip r:embed="rId3">
            <a:alphaModFix/>
          </a:blip>
          <a:stretch>
            <a:fillRect/>
          </a:stretch>
        </p:blipFill>
        <p:spPr>
          <a:xfrm>
            <a:off x="305925" y="1617675"/>
            <a:ext cx="5796615" cy="4802250"/>
          </a:xfrm>
          <a:prstGeom prst="rect">
            <a:avLst/>
          </a:prstGeom>
          <a:noFill/>
          <a:ln>
            <a:noFill/>
          </a:ln>
        </p:spPr>
      </p:pic>
      <p:pic>
        <p:nvPicPr>
          <p:cNvPr id="198" name="Google Shape;198;p8"/>
          <p:cNvPicPr preferRelativeResize="0"/>
          <p:nvPr/>
        </p:nvPicPr>
        <p:blipFill>
          <a:blip r:embed="rId4">
            <a:alphaModFix/>
          </a:blip>
          <a:stretch>
            <a:fillRect/>
          </a:stretch>
        </p:blipFill>
        <p:spPr>
          <a:xfrm>
            <a:off x="6305499" y="1617675"/>
            <a:ext cx="5486977" cy="48022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f9b5861f50_0_4"/>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 name="Google Shape;204;gf9b5861f50_0_4"/>
          <p:cNvSpPr txBox="1"/>
          <p:nvPr/>
        </p:nvSpPr>
        <p:spPr>
          <a:xfrm>
            <a:off x="2895600" y="1143002"/>
            <a:ext cx="7772400" cy="461700"/>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Results and Discussion</a:t>
            </a:r>
            <a:endParaRPr sz="2400">
              <a:solidFill>
                <a:schemeClr val="dk1"/>
              </a:solidFill>
              <a:latin typeface="Arial"/>
              <a:ea typeface="Arial"/>
              <a:cs typeface="Arial"/>
              <a:sym typeface="Arial"/>
            </a:endParaRPr>
          </a:p>
        </p:txBody>
      </p:sp>
      <p:sp>
        <p:nvSpPr>
          <p:cNvPr id="205" name="Google Shape;205;gf9b5861f50_0_4"/>
          <p:cNvSpPr txBox="1"/>
          <p:nvPr/>
        </p:nvSpPr>
        <p:spPr>
          <a:xfrm>
            <a:off x="366375" y="1617675"/>
            <a:ext cx="11426100" cy="10467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p:txBody>
      </p:sp>
      <p:pic>
        <p:nvPicPr>
          <p:cNvPr id="206" name="Google Shape;206;gf9b5861f50_0_4"/>
          <p:cNvPicPr preferRelativeResize="0"/>
          <p:nvPr/>
        </p:nvPicPr>
        <p:blipFill>
          <a:blip r:embed="rId3">
            <a:alphaModFix/>
          </a:blip>
          <a:stretch>
            <a:fillRect/>
          </a:stretch>
        </p:blipFill>
        <p:spPr>
          <a:xfrm>
            <a:off x="1255125" y="1940650"/>
            <a:ext cx="4284375" cy="4449074"/>
          </a:xfrm>
          <a:prstGeom prst="rect">
            <a:avLst/>
          </a:prstGeom>
          <a:noFill/>
          <a:ln>
            <a:noFill/>
          </a:ln>
        </p:spPr>
      </p:pic>
      <p:pic>
        <p:nvPicPr>
          <p:cNvPr id="207" name="Google Shape;207;gf9b5861f50_0_4"/>
          <p:cNvPicPr preferRelativeResize="0"/>
          <p:nvPr/>
        </p:nvPicPr>
        <p:blipFill>
          <a:blip r:embed="rId4">
            <a:alphaModFix/>
          </a:blip>
          <a:stretch>
            <a:fillRect/>
          </a:stretch>
        </p:blipFill>
        <p:spPr>
          <a:xfrm>
            <a:off x="6096000" y="1940650"/>
            <a:ext cx="4462900" cy="44490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9"/>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 name="Google Shape;213;p9"/>
          <p:cNvSpPr txBox="1"/>
          <p:nvPr/>
        </p:nvSpPr>
        <p:spPr>
          <a:xfrm>
            <a:off x="2895600" y="1143002"/>
            <a:ext cx="7772400" cy="461665"/>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Timeline – Update on Tasks</a:t>
            </a:r>
            <a:endParaRPr sz="2400">
              <a:solidFill>
                <a:schemeClr val="dk1"/>
              </a:solidFill>
              <a:latin typeface="Arial"/>
              <a:ea typeface="Arial"/>
              <a:cs typeface="Arial"/>
              <a:sym typeface="Arial"/>
            </a:endParaRPr>
          </a:p>
        </p:txBody>
      </p:sp>
      <p:sp>
        <p:nvSpPr>
          <p:cNvPr id="214" name="Google Shape;214;p9"/>
          <p:cNvSpPr txBox="1"/>
          <p:nvPr/>
        </p:nvSpPr>
        <p:spPr>
          <a:xfrm>
            <a:off x="663450" y="2480675"/>
            <a:ext cx="10865100" cy="2308800"/>
          </a:xfrm>
          <a:prstGeom prst="rect">
            <a:avLst/>
          </a:prstGeom>
          <a:noFill/>
          <a:ln>
            <a:noFill/>
          </a:ln>
        </p:spPr>
        <p:txBody>
          <a:bodyPr anchorCtr="0" anchor="t" bIns="45700" lIns="91425" spcFirstLastPara="1" rIns="91425" wrap="square" tIns="45700">
            <a:spAutoFit/>
          </a:bodyPr>
          <a:lstStyle/>
          <a:p>
            <a:pPr indent="0" lvl="0" marL="342891" marR="0" rtl="0" algn="just">
              <a:spcBef>
                <a:spcPts val="0"/>
              </a:spcBef>
              <a:spcAft>
                <a:spcPts val="0"/>
              </a:spcAft>
              <a:buNone/>
            </a:pPr>
            <a:r>
              <a:rPr lang="en-US" sz="2400">
                <a:solidFill>
                  <a:srgbClr val="0033CC"/>
                </a:solidFill>
                <a:latin typeface="Trebuchet MS"/>
                <a:ea typeface="Trebuchet MS"/>
                <a:cs typeface="Trebuchet MS"/>
                <a:sym typeface="Trebuchet MS"/>
              </a:rPr>
              <a:t>Project completion status - </a:t>
            </a:r>
            <a:r>
              <a:rPr b="1" lang="en-US" sz="2400">
                <a:solidFill>
                  <a:srgbClr val="6AA84F"/>
                </a:solidFill>
                <a:latin typeface="Trebuchet MS"/>
                <a:ea typeface="Trebuchet MS"/>
                <a:cs typeface="Trebuchet MS"/>
                <a:sym typeface="Trebuchet MS"/>
              </a:rPr>
              <a:t>95% (Functional Testing to be done on website after hosting )</a:t>
            </a:r>
            <a:endParaRPr b="1">
              <a:solidFill>
                <a:srgbClr val="6AA84F"/>
              </a:solidFill>
            </a:endParaRPr>
          </a:p>
          <a:p>
            <a:pPr indent="-342900" lvl="0" marL="685791"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342900" lvl="0" marL="685791" marR="0" rtl="0" algn="just">
              <a:spcBef>
                <a:spcPts val="0"/>
              </a:spcBef>
              <a:spcAft>
                <a:spcPts val="0"/>
              </a:spcAft>
              <a:buNone/>
            </a:pPr>
            <a:r>
              <a:rPr lang="en-US" sz="2400">
                <a:solidFill>
                  <a:srgbClr val="FF0000"/>
                </a:solidFill>
                <a:latin typeface="Trebuchet MS"/>
                <a:ea typeface="Trebuchet MS"/>
                <a:cs typeface="Trebuchet MS"/>
                <a:sym typeface="Trebuchet MS"/>
              </a:rPr>
              <a:t>Project Report exhibition</a:t>
            </a:r>
            <a:endParaRPr sz="2400">
              <a:solidFill>
                <a:srgbClr val="0033CC"/>
              </a:solidFill>
              <a:latin typeface="Trebuchet MS"/>
              <a:ea typeface="Trebuchet MS"/>
              <a:cs typeface="Trebuchet MS"/>
              <a:sym typeface="Trebuchet MS"/>
            </a:endParaRPr>
          </a:p>
          <a:p>
            <a:pPr indent="-342900" lvl="0" marL="685791"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342899" lvl="0" marL="685791" marR="0" rtl="0" algn="just">
              <a:spcBef>
                <a:spcPts val="0"/>
              </a:spcBef>
              <a:spcAft>
                <a:spcPts val="0"/>
              </a:spcAft>
              <a:buNone/>
            </a:pPr>
            <a:r>
              <a:rPr lang="en-US" sz="2400">
                <a:solidFill>
                  <a:srgbClr val="0033CC"/>
                </a:solidFill>
                <a:latin typeface="Trebuchet MS"/>
                <a:ea typeface="Trebuchet MS"/>
                <a:cs typeface="Trebuchet MS"/>
                <a:sym typeface="Trebuchet MS"/>
              </a:rPr>
              <a:t>Project Report completion Status </a:t>
            </a:r>
            <a:endParaRPr sz="2400">
              <a:solidFill>
                <a:srgbClr val="0033CC"/>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0"/>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 name="Google Shape;220;p10"/>
          <p:cNvSpPr txBox="1"/>
          <p:nvPr/>
        </p:nvSpPr>
        <p:spPr>
          <a:xfrm>
            <a:off x="2895600" y="1143002"/>
            <a:ext cx="7772400" cy="461665"/>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Conclusion</a:t>
            </a:r>
            <a:endParaRPr sz="2400">
              <a:solidFill>
                <a:schemeClr val="dk1"/>
              </a:solidFill>
              <a:latin typeface="Arial"/>
              <a:ea typeface="Arial"/>
              <a:cs typeface="Arial"/>
              <a:sym typeface="Arial"/>
            </a:endParaRPr>
          </a:p>
        </p:txBody>
      </p:sp>
      <p:sp>
        <p:nvSpPr>
          <p:cNvPr id="221" name="Google Shape;221;p10"/>
          <p:cNvSpPr txBox="1"/>
          <p:nvPr/>
        </p:nvSpPr>
        <p:spPr>
          <a:xfrm>
            <a:off x="686250" y="2362950"/>
            <a:ext cx="10819500" cy="1939500"/>
          </a:xfrm>
          <a:prstGeom prst="rect">
            <a:avLst/>
          </a:prstGeom>
          <a:noFill/>
          <a:ln>
            <a:noFill/>
          </a:ln>
        </p:spPr>
        <p:txBody>
          <a:bodyPr anchorCtr="0" anchor="t" bIns="45700" lIns="91425" spcFirstLastPara="1" rIns="91425" wrap="square" tIns="45700">
            <a:spAutoFit/>
          </a:bodyPr>
          <a:lstStyle/>
          <a:p>
            <a:pPr indent="-381000" lvl="0" marL="457200" marR="0" rtl="0" algn="just">
              <a:lnSpc>
                <a:spcPct val="200000"/>
              </a:lnSpc>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A fairly credible model developed for crop recommendation.</a:t>
            </a:r>
            <a:endParaRPr sz="2400">
              <a:solidFill>
                <a:srgbClr val="0033CC"/>
              </a:solidFill>
              <a:latin typeface="Trebuchet MS"/>
              <a:ea typeface="Trebuchet MS"/>
              <a:cs typeface="Trebuchet MS"/>
              <a:sym typeface="Trebuchet MS"/>
            </a:endParaRPr>
          </a:p>
          <a:p>
            <a:pPr indent="-381000" lvl="0" marL="457200" marR="0" rtl="0" algn="just">
              <a:lnSpc>
                <a:spcPct val="200000"/>
              </a:lnSpc>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Research work done to understand usability of vegetation indices with other factors</a:t>
            </a:r>
            <a:endParaRPr sz="2400">
              <a:solidFill>
                <a:srgbClr val="0033CC"/>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f733e5d81a_0_11"/>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 name="Google Shape;227;gf733e5d81a_0_11"/>
          <p:cNvSpPr txBox="1"/>
          <p:nvPr/>
        </p:nvSpPr>
        <p:spPr>
          <a:xfrm>
            <a:off x="2895600" y="1143002"/>
            <a:ext cx="7772400" cy="461700"/>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Future work</a:t>
            </a:r>
            <a:endParaRPr sz="2400">
              <a:solidFill>
                <a:schemeClr val="dk1"/>
              </a:solidFill>
              <a:latin typeface="Arial"/>
              <a:ea typeface="Arial"/>
              <a:cs typeface="Arial"/>
              <a:sym typeface="Arial"/>
            </a:endParaRPr>
          </a:p>
        </p:txBody>
      </p:sp>
      <p:sp>
        <p:nvSpPr>
          <p:cNvPr id="228" name="Google Shape;228;gf733e5d81a_0_11"/>
          <p:cNvSpPr txBox="1"/>
          <p:nvPr/>
        </p:nvSpPr>
        <p:spPr>
          <a:xfrm>
            <a:off x="1328100" y="2553150"/>
            <a:ext cx="9708900" cy="2678100"/>
          </a:xfrm>
          <a:prstGeom prst="rect">
            <a:avLst/>
          </a:prstGeom>
          <a:noFill/>
          <a:ln>
            <a:noFill/>
          </a:ln>
        </p:spPr>
        <p:txBody>
          <a:bodyPr anchorCtr="0" anchor="t" bIns="45700" lIns="91425" spcFirstLastPara="1" rIns="91425" wrap="square" tIns="45700">
            <a:spAutoFit/>
          </a:bodyPr>
          <a:lstStyle/>
          <a:p>
            <a:pPr indent="-381000" lvl="0" marL="457200" marR="0" rtl="0" algn="just">
              <a:lnSpc>
                <a:spcPct val="200000"/>
              </a:lnSpc>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Better indices and combination for best accuracy achievable.</a:t>
            </a:r>
            <a:endParaRPr sz="2400">
              <a:solidFill>
                <a:srgbClr val="0033CC"/>
              </a:solidFill>
              <a:latin typeface="Trebuchet MS"/>
              <a:ea typeface="Trebuchet MS"/>
              <a:cs typeface="Trebuchet MS"/>
              <a:sym typeface="Trebuchet MS"/>
            </a:endParaRPr>
          </a:p>
          <a:p>
            <a:pPr indent="-381000" lvl="0" marL="457200" marR="0" rtl="0" algn="just">
              <a:lnSpc>
                <a:spcPct val="200000"/>
              </a:lnSpc>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Messaging based service for areas with no internet access.</a:t>
            </a:r>
            <a:endParaRPr sz="2400">
              <a:solidFill>
                <a:srgbClr val="0033CC"/>
              </a:solidFill>
              <a:latin typeface="Trebuchet MS"/>
              <a:ea typeface="Trebuchet MS"/>
              <a:cs typeface="Trebuchet MS"/>
              <a:sym typeface="Trebuchet MS"/>
            </a:endParaRPr>
          </a:p>
          <a:p>
            <a:pPr indent="-381000" lvl="0" marL="457200" marR="0" rtl="0" algn="just">
              <a:lnSpc>
                <a:spcPct val="200000"/>
              </a:lnSpc>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Economy based models with crop prices taken in account.</a:t>
            </a:r>
            <a:endParaRPr sz="2400">
              <a:solidFill>
                <a:srgbClr val="0033CC"/>
              </a:solidFill>
              <a:latin typeface="Trebuchet MS"/>
              <a:ea typeface="Trebuchet MS"/>
              <a:cs typeface="Trebuchet MS"/>
              <a:sym typeface="Trebuchet MS"/>
            </a:endParaRPr>
          </a:p>
          <a:p>
            <a:pPr indent="-381000" lvl="0" marL="457200" marR="0" rtl="0" algn="just">
              <a:lnSpc>
                <a:spcPct val="200000"/>
              </a:lnSpc>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All in one IOT device which displays the crop to be grown.</a:t>
            </a:r>
            <a:endParaRPr sz="2400">
              <a:solidFill>
                <a:srgbClr val="0033CC"/>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1"/>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4" name="Google Shape;234;p11"/>
          <p:cNvSpPr txBox="1"/>
          <p:nvPr/>
        </p:nvSpPr>
        <p:spPr>
          <a:xfrm>
            <a:off x="2895600" y="1143002"/>
            <a:ext cx="7772400" cy="461665"/>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References</a:t>
            </a:r>
            <a:endParaRPr sz="2400">
              <a:solidFill>
                <a:schemeClr val="dk1"/>
              </a:solidFill>
              <a:latin typeface="Arial"/>
              <a:ea typeface="Arial"/>
              <a:cs typeface="Arial"/>
              <a:sym typeface="Arial"/>
            </a:endParaRPr>
          </a:p>
        </p:txBody>
      </p:sp>
      <p:sp>
        <p:nvSpPr>
          <p:cNvPr id="235" name="Google Shape;235;p11"/>
          <p:cNvSpPr txBox="1"/>
          <p:nvPr/>
        </p:nvSpPr>
        <p:spPr>
          <a:xfrm>
            <a:off x="1676401" y="2259926"/>
            <a:ext cx="8839200" cy="3601800"/>
          </a:xfrm>
          <a:prstGeom prst="rect">
            <a:avLst/>
          </a:prstGeom>
          <a:noFill/>
          <a:ln>
            <a:noFill/>
          </a:ln>
        </p:spPr>
        <p:txBody>
          <a:bodyPr anchorCtr="0" anchor="t" bIns="45700" lIns="91425" spcFirstLastPara="1" rIns="91425" wrap="square" tIns="45700">
            <a:spAutoFit/>
          </a:bodyPr>
          <a:lstStyle/>
          <a:p>
            <a:pPr indent="12700" lvl="0" marL="342900" marR="0" rtl="0" algn="just">
              <a:spcBef>
                <a:spcPts val="0"/>
              </a:spcBef>
              <a:spcAft>
                <a:spcPts val="0"/>
              </a:spcAft>
              <a:buNone/>
            </a:pPr>
            <a:r>
              <a:rPr lang="en-US" sz="2400">
                <a:solidFill>
                  <a:srgbClr val="0000FF"/>
                </a:solidFill>
                <a:latin typeface="Trebuchet MS"/>
                <a:ea typeface="Trebuchet MS"/>
                <a:cs typeface="Trebuchet MS"/>
                <a:sym typeface="Trebuchet MS"/>
              </a:rPr>
              <a:t>New Paper Used for Research</a:t>
            </a:r>
            <a:endParaRPr/>
          </a:p>
          <a:p>
            <a:pPr indent="12700" lvl="0" marL="342900" marR="0" rtl="0" algn="just">
              <a:spcBef>
                <a:spcPts val="480"/>
              </a:spcBef>
              <a:spcAft>
                <a:spcPts val="0"/>
              </a:spcAft>
              <a:buNone/>
            </a:pPr>
            <a:r>
              <a:t/>
            </a:r>
            <a:endParaRPr sz="2400">
              <a:solidFill>
                <a:srgbClr val="0000FF"/>
              </a:solidFill>
              <a:latin typeface="Trebuchet MS"/>
              <a:ea typeface="Trebuchet MS"/>
              <a:cs typeface="Trebuchet MS"/>
              <a:sym typeface="Trebuchet MS"/>
            </a:endParaRPr>
          </a:p>
          <a:p>
            <a:pPr indent="12700" lvl="0" marL="342900" marR="0" rtl="0" algn="just">
              <a:spcBef>
                <a:spcPts val="480"/>
              </a:spcBef>
              <a:spcAft>
                <a:spcPts val="0"/>
              </a:spcAft>
              <a:buNone/>
            </a:pPr>
            <a:r>
              <a:t/>
            </a:r>
            <a:endParaRPr sz="2400"/>
          </a:p>
          <a:p>
            <a:pPr indent="12700" lvl="0" marL="342900" marR="0" rtl="0" algn="just">
              <a:spcBef>
                <a:spcPts val="480"/>
              </a:spcBef>
              <a:spcAft>
                <a:spcPts val="0"/>
              </a:spcAft>
              <a:buNone/>
            </a:pPr>
            <a:r>
              <a:rPr lang="en-US" sz="2400">
                <a:solidFill>
                  <a:srgbClr val="222222"/>
                </a:solidFill>
                <a:highlight>
                  <a:srgbClr val="FFFFFF"/>
                </a:highlight>
              </a:rPr>
              <a:t>P</a:t>
            </a:r>
            <a:r>
              <a:rPr lang="en-US" sz="2400">
                <a:solidFill>
                  <a:srgbClr val="222222"/>
                </a:solidFill>
                <a:highlight>
                  <a:srgbClr val="FFFFFF"/>
                </a:highlight>
              </a:rPr>
              <a:t>etersen, L.K., 2018. Real-time prediction of crop yields from MODIS relative vegetation health: A continent-wide analysis of Africa. </a:t>
            </a:r>
            <a:r>
              <a:rPr i="1" lang="en-US" sz="2400">
                <a:solidFill>
                  <a:srgbClr val="222222"/>
                </a:solidFill>
                <a:highlight>
                  <a:srgbClr val="FFFFFF"/>
                </a:highlight>
              </a:rPr>
              <a:t>Remote Sensing</a:t>
            </a:r>
            <a:r>
              <a:rPr lang="en-US" sz="2400">
                <a:solidFill>
                  <a:srgbClr val="222222"/>
                </a:solidFill>
                <a:highlight>
                  <a:srgbClr val="FFFFFF"/>
                </a:highlight>
              </a:rPr>
              <a:t>, </a:t>
            </a:r>
            <a:r>
              <a:rPr i="1" lang="en-US" sz="2400">
                <a:solidFill>
                  <a:srgbClr val="222222"/>
                </a:solidFill>
                <a:highlight>
                  <a:srgbClr val="FFFFFF"/>
                </a:highlight>
              </a:rPr>
              <a:t>10</a:t>
            </a:r>
            <a:r>
              <a:rPr lang="en-US" sz="2400">
                <a:solidFill>
                  <a:srgbClr val="222222"/>
                </a:solidFill>
                <a:highlight>
                  <a:srgbClr val="FFFFFF"/>
                </a:highlight>
              </a:rPr>
              <a:t>(11), p.1726.</a:t>
            </a:r>
            <a:endParaRPr sz="2400">
              <a:solidFill>
                <a:schemeClr val="dk1"/>
              </a:solidFill>
              <a:latin typeface="Arial"/>
              <a:ea typeface="Arial"/>
              <a:cs typeface="Arial"/>
              <a:sym typeface="Arial"/>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2"/>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1" name="Google Shape;241;p12"/>
          <p:cNvSpPr txBox="1"/>
          <p:nvPr/>
        </p:nvSpPr>
        <p:spPr>
          <a:xfrm>
            <a:off x="2895600" y="1143002"/>
            <a:ext cx="7772400" cy="461665"/>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IEEE Draft</a:t>
            </a:r>
            <a:endParaRPr sz="2400">
              <a:solidFill>
                <a:schemeClr val="dk1"/>
              </a:solidFill>
              <a:latin typeface="Arial"/>
              <a:ea typeface="Arial"/>
              <a:cs typeface="Arial"/>
              <a:sym typeface="Arial"/>
            </a:endParaRPr>
          </a:p>
        </p:txBody>
      </p:sp>
      <p:sp>
        <p:nvSpPr>
          <p:cNvPr id="242" name="Google Shape;242;p12"/>
          <p:cNvSpPr txBox="1"/>
          <p:nvPr/>
        </p:nvSpPr>
        <p:spPr>
          <a:xfrm>
            <a:off x="457200" y="1905001"/>
            <a:ext cx="10515600" cy="4617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rgbClr val="FF0000"/>
                </a:solidFill>
                <a:latin typeface="Trebuchet MS"/>
                <a:ea typeface="Trebuchet MS"/>
                <a:cs typeface="Trebuchet MS"/>
                <a:sym typeface="Trebuchet MS"/>
              </a:rPr>
              <a:t>List of conferences/journals targeted - </a:t>
            </a:r>
            <a:endParaRPr sz="2400">
              <a:solidFill>
                <a:srgbClr val="FF0000"/>
              </a:solidFill>
              <a:latin typeface="Trebuchet MS"/>
              <a:ea typeface="Trebuchet MS"/>
              <a:cs typeface="Trebuchet MS"/>
              <a:sym typeface="Trebuchet MS"/>
            </a:endParaRPr>
          </a:p>
        </p:txBody>
      </p:sp>
      <p:sp>
        <p:nvSpPr>
          <p:cNvPr id="243" name="Google Shape;243;p12"/>
          <p:cNvSpPr txBox="1"/>
          <p:nvPr/>
        </p:nvSpPr>
        <p:spPr>
          <a:xfrm>
            <a:off x="1328100" y="2553150"/>
            <a:ext cx="9708900" cy="461700"/>
          </a:xfrm>
          <a:prstGeom prst="rect">
            <a:avLst/>
          </a:prstGeom>
          <a:noFill/>
          <a:ln>
            <a:noFill/>
          </a:ln>
        </p:spPr>
        <p:txBody>
          <a:bodyPr anchorCtr="0" anchor="t" bIns="45700" lIns="91425" spcFirstLastPara="1" rIns="91425" wrap="square" tIns="45700">
            <a:spAutoFit/>
          </a:bodyPr>
          <a:lstStyle/>
          <a:p>
            <a:pPr indent="0" lvl="0" marL="457200" marR="0" rtl="0" algn="just">
              <a:lnSpc>
                <a:spcPct val="200000"/>
              </a:lnSpc>
              <a:spcBef>
                <a:spcPts val="0"/>
              </a:spcBef>
              <a:spcAft>
                <a:spcPts val="0"/>
              </a:spcAft>
              <a:buNone/>
            </a:pPr>
            <a:r>
              <a:t/>
            </a:r>
            <a:endParaRPr sz="2400">
              <a:solidFill>
                <a:srgbClr val="0033CC"/>
              </a:solidFill>
              <a:latin typeface="Trebuchet MS"/>
              <a:ea typeface="Trebuchet MS"/>
              <a:cs typeface="Trebuchet MS"/>
              <a:sym typeface="Trebuchet MS"/>
            </a:endParaRPr>
          </a:p>
        </p:txBody>
      </p:sp>
      <p:pic>
        <p:nvPicPr>
          <p:cNvPr id="244" name="Google Shape;244;p12"/>
          <p:cNvPicPr preferRelativeResize="0"/>
          <p:nvPr/>
        </p:nvPicPr>
        <p:blipFill>
          <a:blip r:embed="rId3">
            <a:alphaModFix/>
          </a:blip>
          <a:stretch>
            <a:fillRect/>
          </a:stretch>
        </p:blipFill>
        <p:spPr>
          <a:xfrm>
            <a:off x="2617925" y="2451950"/>
            <a:ext cx="5923024" cy="4222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 name="Google Shape;85;p2"/>
          <p:cNvSpPr txBox="1"/>
          <p:nvPr/>
        </p:nvSpPr>
        <p:spPr>
          <a:xfrm>
            <a:off x="1600200" y="1752600"/>
            <a:ext cx="8534400" cy="4572000"/>
          </a:xfrm>
          <a:prstGeom prst="rect">
            <a:avLst/>
          </a:prstGeom>
          <a:noFill/>
          <a:ln>
            <a:noFill/>
          </a:ln>
        </p:spPr>
        <p:txBody>
          <a:bodyPr anchorCtr="0" anchor="t" bIns="45700" lIns="91425" spcFirstLastPara="1" rIns="91425" wrap="square" tIns="45700">
            <a:noAutofit/>
          </a:bodyPr>
          <a:lstStyle/>
          <a:p>
            <a:pPr indent="-215900" lvl="0" marL="685791" marR="0" rtl="0" algn="just">
              <a:spcBef>
                <a:spcPts val="0"/>
              </a:spcBef>
              <a:spcAft>
                <a:spcPts val="0"/>
              </a:spcAft>
              <a:buClr>
                <a:schemeClr val="dk1"/>
              </a:buClr>
              <a:buSzPts val="2000"/>
              <a:buFont typeface="Arial"/>
              <a:buNone/>
            </a:pPr>
            <a:r>
              <a:t/>
            </a:r>
            <a:endParaRPr sz="2000">
              <a:solidFill>
                <a:srgbClr val="0000FF"/>
              </a:solidFill>
              <a:latin typeface="Trebuchet MS"/>
              <a:ea typeface="Trebuchet MS"/>
              <a:cs typeface="Trebuchet MS"/>
              <a:sym typeface="Trebuchet MS"/>
            </a:endParaRPr>
          </a:p>
          <a:p>
            <a:pPr indent="-342900" lvl="0" marL="685791" marR="0" rtl="0" algn="just">
              <a:spcBef>
                <a:spcPts val="0"/>
              </a:spcBef>
              <a:spcAft>
                <a:spcPts val="0"/>
              </a:spcAft>
              <a:buClr>
                <a:srgbClr val="0033CC"/>
              </a:buClr>
              <a:buSzPts val="2400"/>
              <a:buFont typeface="Noto Sans Symbols"/>
              <a:buChar char="▪"/>
            </a:pPr>
            <a:r>
              <a:rPr lang="en-US" sz="2400">
                <a:solidFill>
                  <a:srgbClr val="0033CC"/>
                </a:solidFill>
                <a:latin typeface="Trebuchet MS"/>
                <a:ea typeface="Trebuchet MS"/>
                <a:cs typeface="Trebuchet MS"/>
                <a:sym typeface="Trebuchet MS"/>
              </a:rPr>
              <a:t>Abstract and Scope of the Project</a:t>
            </a:r>
            <a:endParaRPr/>
          </a:p>
          <a:p>
            <a:pPr indent="-342900" lvl="0" marL="685791" marR="0" rtl="0" algn="just">
              <a:spcBef>
                <a:spcPts val="0"/>
              </a:spcBef>
              <a:spcAft>
                <a:spcPts val="0"/>
              </a:spcAft>
              <a:buClr>
                <a:srgbClr val="0033CC"/>
              </a:buClr>
              <a:buSzPts val="2400"/>
              <a:buFont typeface="Noto Sans Symbols"/>
              <a:buChar char="▪"/>
            </a:pPr>
            <a:r>
              <a:rPr lang="en-US" sz="2400">
                <a:solidFill>
                  <a:srgbClr val="0033CC"/>
                </a:solidFill>
                <a:latin typeface="Trebuchet MS"/>
                <a:ea typeface="Trebuchet MS"/>
                <a:cs typeface="Trebuchet MS"/>
                <a:sym typeface="Trebuchet MS"/>
              </a:rPr>
              <a:t>Suggestions from Review – 2</a:t>
            </a:r>
            <a:endParaRPr/>
          </a:p>
          <a:p>
            <a:pPr indent="-342900" lvl="0" marL="685791" marR="0" rtl="0" algn="just">
              <a:spcBef>
                <a:spcPts val="0"/>
              </a:spcBef>
              <a:spcAft>
                <a:spcPts val="0"/>
              </a:spcAft>
              <a:buClr>
                <a:srgbClr val="0033CC"/>
              </a:buClr>
              <a:buSzPts val="2400"/>
              <a:buFont typeface="Noto Sans Symbols"/>
              <a:buChar char="▪"/>
            </a:pPr>
            <a:r>
              <a:rPr lang="en-US" sz="2400">
                <a:solidFill>
                  <a:srgbClr val="0033CC"/>
                </a:solidFill>
                <a:latin typeface="Trebuchet MS"/>
                <a:ea typeface="Trebuchet MS"/>
                <a:cs typeface="Trebuchet MS"/>
                <a:sym typeface="Trebuchet MS"/>
              </a:rPr>
              <a:t>Implementation Details</a:t>
            </a:r>
            <a:endParaRPr/>
          </a:p>
          <a:p>
            <a:pPr indent="-342900" lvl="0" marL="685791" marR="0" rtl="0" algn="just">
              <a:spcBef>
                <a:spcPts val="0"/>
              </a:spcBef>
              <a:spcAft>
                <a:spcPts val="0"/>
              </a:spcAft>
              <a:buClr>
                <a:srgbClr val="0033CC"/>
              </a:buClr>
              <a:buSzPts val="2400"/>
              <a:buFont typeface="Noto Sans Symbols"/>
              <a:buChar char="▪"/>
            </a:pPr>
            <a:r>
              <a:rPr lang="en-US" sz="2400">
                <a:solidFill>
                  <a:srgbClr val="0033CC"/>
                </a:solidFill>
                <a:latin typeface="Trebuchet MS"/>
                <a:ea typeface="Trebuchet MS"/>
                <a:cs typeface="Trebuchet MS"/>
                <a:sym typeface="Trebuchet MS"/>
              </a:rPr>
              <a:t>Project Demonstration</a:t>
            </a:r>
            <a:endParaRPr/>
          </a:p>
          <a:p>
            <a:pPr indent="-342900" lvl="0" marL="685791" marR="0" rtl="0" algn="just">
              <a:spcBef>
                <a:spcPts val="0"/>
              </a:spcBef>
              <a:spcAft>
                <a:spcPts val="0"/>
              </a:spcAft>
              <a:buClr>
                <a:srgbClr val="0033CC"/>
              </a:buClr>
              <a:buSzPts val="2400"/>
              <a:buFont typeface="Noto Sans Symbols"/>
              <a:buChar char="▪"/>
            </a:pPr>
            <a:r>
              <a:rPr lang="en-US" sz="2400">
                <a:solidFill>
                  <a:srgbClr val="0033CC"/>
                </a:solidFill>
                <a:latin typeface="Trebuchet MS"/>
                <a:ea typeface="Trebuchet MS"/>
                <a:cs typeface="Trebuchet MS"/>
                <a:sym typeface="Trebuchet MS"/>
              </a:rPr>
              <a:t>Test Plan and Strategy</a:t>
            </a:r>
            <a:endParaRPr/>
          </a:p>
          <a:p>
            <a:pPr indent="-342900" lvl="0" marL="685791" marR="0" rtl="0" algn="just">
              <a:spcBef>
                <a:spcPts val="0"/>
              </a:spcBef>
              <a:spcAft>
                <a:spcPts val="0"/>
              </a:spcAft>
              <a:buClr>
                <a:srgbClr val="0033CC"/>
              </a:buClr>
              <a:buSzPts val="2400"/>
              <a:buFont typeface="Noto Sans Symbols"/>
              <a:buChar char="▪"/>
            </a:pPr>
            <a:r>
              <a:rPr lang="en-US" sz="2400">
                <a:solidFill>
                  <a:srgbClr val="0033CC"/>
                </a:solidFill>
                <a:latin typeface="Trebuchet MS"/>
                <a:ea typeface="Trebuchet MS"/>
                <a:cs typeface="Trebuchet MS"/>
                <a:sym typeface="Trebuchet MS"/>
              </a:rPr>
              <a:t>Results and Discussion</a:t>
            </a:r>
            <a:endParaRPr/>
          </a:p>
          <a:p>
            <a:pPr indent="-342900" lvl="0" marL="685791" marR="0" rtl="0" algn="just">
              <a:spcBef>
                <a:spcPts val="0"/>
              </a:spcBef>
              <a:spcAft>
                <a:spcPts val="0"/>
              </a:spcAft>
              <a:buClr>
                <a:srgbClr val="0033CC"/>
              </a:buClr>
              <a:buSzPts val="2400"/>
              <a:buFont typeface="Noto Sans Symbols"/>
              <a:buChar char="▪"/>
            </a:pPr>
            <a:r>
              <a:rPr lang="en-US" sz="2400">
                <a:solidFill>
                  <a:srgbClr val="0033CC"/>
                </a:solidFill>
                <a:latin typeface="Trebuchet MS"/>
                <a:ea typeface="Trebuchet MS"/>
                <a:cs typeface="Trebuchet MS"/>
                <a:sym typeface="Trebuchet MS"/>
              </a:rPr>
              <a:t>Project Report Draft </a:t>
            </a:r>
            <a:endParaRPr/>
          </a:p>
          <a:p>
            <a:pPr indent="-342900" lvl="0" marL="685791" marR="0" rtl="0" algn="just">
              <a:spcBef>
                <a:spcPts val="0"/>
              </a:spcBef>
              <a:spcAft>
                <a:spcPts val="0"/>
              </a:spcAft>
              <a:buClr>
                <a:srgbClr val="0033CC"/>
              </a:buClr>
              <a:buSzPts val="2400"/>
              <a:buFont typeface="Noto Sans Symbols"/>
              <a:buChar char="▪"/>
            </a:pPr>
            <a:r>
              <a:rPr lang="en-US" sz="2400">
                <a:solidFill>
                  <a:srgbClr val="0033CC"/>
                </a:solidFill>
                <a:latin typeface="Trebuchet MS"/>
                <a:ea typeface="Trebuchet MS"/>
                <a:cs typeface="Trebuchet MS"/>
                <a:sym typeface="Trebuchet MS"/>
              </a:rPr>
              <a:t>Conclusion and Future Work</a:t>
            </a:r>
            <a:endParaRPr/>
          </a:p>
          <a:p>
            <a:pPr indent="-342900" lvl="0" marL="685791" marR="0" rtl="0" algn="just">
              <a:spcBef>
                <a:spcPts val="0"/>
              </a:spcBef>
              <a:spcAft>
                <a:spcPts val="0"/>
              </a:spcAft>
              <a:buClr>
                <a:srgbClr val="0033CC"/>
              </a:buClr>
              <a:buSzPts val="2400"/>
              <a:buFont typeface="Noto Sans Symbols"/>
              <a:buChar char="▪"/>
            </a:pPr>
            <a:r>
              <a:rPr lang="en-US" sz="2400">
                <a:solidFill>
                  <a:srgbClr val="0033CC"/>
                </a:solidFill>
                <a:latin typeface="Trebuchet MS"/>
                <a:ea typeface="Trebuchet MS"/>
                <a:cs typeface="Trebuchet MS"/>
                <a:sym typeface="Trebuchet MS"/>
              </a:rPr>
              <a:t>References</a:t>
            </a:r>
            <a:endParaRPr/>
          </a:p>
          <a:p>
            <a:pPr indent="-342900" lvl="0" marL="685791" marR="0" rtl="0" algn="just">
              <a:spcBef>
                <a:spcPts val="0"/>
              </a:spcBef>
              <a:spcAft>
                <a:spcPts val="0"/>
              </a:spcAft>
              <a:buClr>
                <a:srgbClr val="0033CC"/>
              </a:buClr>
              <a:buSzPts val="2400"/>
              <a:buFont typeface="Noto Sans Symbols"/>
              <a:buChar char="▪"/>
            </a:pPr>
            <a:r>
              <a:rPr lang="en-US" sz="2400">
                <a:solidFill>
                  <a:srgbClr val="0033CC"/>
                </a:solidFill>
                <a:latin typeface="Trebuchet MS"/>
                <a:ea typeface="Trebuchet MS"/>
                <a:cs typeface="Trebuchet MS"/>
                <a:sym typeface="Trebuchet MS"/>
              </a:rPr>
              <a:t>IEEE paper Draft </a:t>
            </a:r>
            <a:endParaRPr/>
          </a:p>
          <a:p>
            <a:pPr indent="-342900" lvl="0" marL="685791" marR="0" rtl="0" algn="just">
              <a:spcBef>
                <a:spcPts val="0"/>
              </a:spcBef>
              <a:spcAft>
                <a:spcPts val="0"/>
              </a:spcAft>
              <a:buClr>
                <a:srgbClr val="0033CC"/>
              </a:buClr>
              <a:buSzPts val="2400"/>
              <a:buFont typeface="Noto Sans Symbols"/>
              <a:buChar char="▪"/>
            </a:pPr>
            <a:r>
              <a:rPr lang="en-US" sz="2400">
                <a:solidFill>
                  <a:srgbClr val="0033CC"/>
                </a:solidFill>
                <a:latin typeface="Trebuchet MS"/>
                <a:ea typeface="Trebuchet MS"/>
                <a:cs typeface="Trebuchet MS"/>
                <a:sym typeface="Trebuchet MS"/>
              </a:rPr>
              <a:t>List of Targeted Conferences/Journals</a:t>
            </a:r>
            <a:endParaRPr sz="2400">
              <a:solidFill>
                <a:srgbClr val="0033CC"/>
              </a:solidFill>
              <a:latin typeface="Trebuchet MS"/>
              <a:ea typeface="Trebuchet MS"/>
              <a:cs typeface="Trebuchet MS"/>
              <a:sym typeface="Trebuchet MS"/>
            </a:endParaRPr>
          </a:p>
          <a:p>
            <a:pPr indent="-342900" lvl="0" marL="685791"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p:txBody>
      </p:sp>
      <p:sp>
        <p:nvSpPr>
          <p:cNvPr id="86" name="Google Shape;86;p2"/>
          <p:cNvSpPr txBox="1"/>
          <p:nvPr/>
        </p:nvSpPr>
        <p:spPr>
          <a:xfrm>
            <a:off x="4191000" y="1143002"/>
            <a:ext cx="6477000" cy="461665"/>
          </a:xfrm>
          <a:prstGeom prst="rect">
            <a:avLst/>
          </a:prstGeom>
          <a:noFill/>
          <a:ln>
            <a:noFill/>
          </a:ln>
        </p:spPr>
        <p:txBody>
          <a:bodyPr anchorCtr="0" anchor="t" bIns="45700" lIns="91425" spcFirstLastPara="1" rIns="91425" wrap="square" tIns="45700">
            <a:spAutoFit/>
          </a:bodyPr>
          <a:lstStyle/>
          <a:p>
            <a:pPr indent="-342891" lvl="0" marL="342891" marR="0" rtl="0" algn="r">
              <a:spcBef>
                <a:spcPts val="0"/>
              </a:spcBef>
              <a:spcAft>
                <a:spcPts val="0"/>
              </a:spcAft>
              <a:buNone/>
            </a:pPr>
            <a:r>
              <a:rPr lang="en-US" sz="2400">
                <a:solidFill>
                  <a:srgbClr val="FF0000"/>
                </a:solidFill>
                <a:latin typeface="Trebuchet MS"/>
                <a:ea typeface="Trebuchet MS"/>
                <a:cs typeface="Trebuchet MS"/>
                <a:sym typeface="Trebuchet MS"/>
              </a:rPr>
              <a:t>Outline</a:t>
            </a:r>
            <a:endParaRPr sz="2400">
              <a:solidFill>
                <a:srgbClr val="FF0000"/>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4"/>
          <p:cNvSpPr/>
          <p:nvPr/>
        </p:nvSpPr>
        <p:spPr>
          <a:xfrm>
            <a:off x="-25" y="2736325"/>
            <a:ext cx="12192000" cy="412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600">
                <a:solidFill>
                  <a:srgbClr val="FF0000"/>
                </a:solidFill>
                <a:latin typeface="Trebuchet MS"/>
                <a:ea typeface="Trebuchet MS"/>
                <a:cs typeface="Trebuchet MS"/>
                <a:sym typeface="Trebuchet MS"/>
              </a:rPr>
              <a:t>Thank You</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3"/>
          <p:cNvSpPr/>
          <p:nvPr/>
        </p:nvSpPr>
        <p:spPr>
          <a:xfrm>
            <a:off x="3429000" y="18859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 name="Google Shape;93;p3"/>
          <p:cNvSpPr txBox="1"/>
          <p:nvPr/>
        </p:nvSpPr>
        <p:spPr>
          <a:xfrm>
            <a:off x="152400" y="2026600"/>
            <a:ext cx="9216600" cy="4384800"/>
          </a:xfrm>
          <a:prstGeom prst="rect">
            <a:avLst/>
          </a:prstGeom>
          <a:noFill/>
          <a:ln>
            <a:noFill/>
          </a:ln>
        </p:spPr>
        <p:txBody>
          <a:bodyPr anchorCtr="0" anchor="t" bIns="45700" lIns="91425" spcFirstLastPara="1" rIns="91425" wrap="square" tIns="45700">
            <a:noAutofit/>
          </a:bodyPr>
          <a:lstStyle/>
          <a:p>
            <a:pPr indent="-342900" lvl="0" marL="685791" marR="0" rtl="0" algn="just">
              <a:lnSpc>
                <a:spcPct val="200000"/>
              </a:lnSpc>
              <a:spcBef>
                <a:spcPts val="0"/>
              </a:spcBef>
              <a:spcAft>
                <a:spcPts val="0"/>
              </a:spcAft>
              <a:buClr>
                <a:srgbClr val="0033CC"/>
              </a:buClr>
              <a:buSzPts val="2400"/>
              <a:buFont typeface="Noto Sans Symbols"/>
              <a:buChar char="▪"/>
            </a:pPr>
            <a:r>
              <a:rPr lang="en-US" sz="2400">
                <a:solidFill>
                  <a:srgbClr val="0033CC"/>
                </a:solidFill>
                <a:latin typeface="Trebuchet MS"/>
                <a:ea typeface="Trebuchet MS"/>
                <a:cs typeface="Trebuchet MS"/>
                <a:sym typeface="Trebuchet MS"/>
              </a:rPr>
              <a:t>Crop recommendation system</a:t>
            </a:r>
            <a:endParaRPr sz="2400">
              <a:solidFill>
                <a:srgbClr val="0033CC"/>
              </a:solidFill>
              <a:latin typeface="Trebuchet MS"/>
              <a:ea typeface="Trebuchet MS"/>
              <a:cs typeface="Trebuchet MS"/>
              <a:sym typeface="Trebuchet MS"/>
            </a:endParaRPr>
          </a:p>
          <a:p>
            <a:pPr indent="-342900" lvl="0" marL="685791" marR="0" rtl="0" algn="just">
              <a:lnSpc>
                <a:spcPct val="200000"/>
              </a:lnSpc>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Parameters used -</a:t>
            </a:r>
            <a:endParaRPr sz="2400">
              <a:solidFill>
                <a:srgbClr val="0033CC"/>
              </a:solidFill>
              <a:latin typeface="Trebuchet MS"/>
              <a:ea typeface="Trebuchet MS"/>
              <a:cs typeface="Trebuchet MS"/>
              <a:sym typeface="Trebuchet MS"/>
            </a:endParaRPr>
          </a:p>
          <a:p>
            <a:pPr indent="-381000" lvl="1" marL="914400" marR="0" rtl="0" algn="just">
              <a:lnSpc>
                <a:spcPct val="200000"/>
              </a:lnSpc>
              <a:spcBef>
                <a:spcPts val="0"/>
              </a:spcBef>
              <a:spcAft>
                <a:spcPts val="0"/>
              </a:spcAft>
              <a:buClr>
                <a:srgbClr val="0033CC"/>
              </a:buClr>
              <a:buSzPts val="2400"/>
              <a:buFont typeface="Trebuchet MS"/>
              <a:buChar char="○"/>
            </a:pPr>
            <a:r>
              <a:rPr b="1" lang="en-US" sz="2400">
                <a:solidFill>
                  <a:srgbClr val="0033CC"/>
                </a:solidFill>
                <a:latin typeface="Trebuchet MS"/>
                <a:ea typeface="Trebuchet MS"/>
                <a:cs typeface="Trebuchet MS"/>
                <a:sym typeface="Trebuchet MS"/>
              </a:rPr>
              <a:t>Soil characteristics</a:t>
            </a:r>
            <a:r>
              <a:rPr lang="en-US" sz="2400">
                <a:solidFill>
                  <a:srgbClr val="0033CC"/>
                </a:solidFill>
                <a:latin typeface="Trebuchet MS"/>
                <a:ea typeface="Trebuchet MS"/>
                <a:cs typeface="Trebuchet MS"/>
                <a:sym typeface="Trebuchet MS"/>
              </a:rPr>
              <a:t> like pH</a:t>
            </a:r>
            <a:endParaRPr sz="2400">
              <a:solidFill>
                <a:srgbClr val="0033CC"/>
              </a:solidFill>
              <a:latin typeface="Trebuchet MS"/>
              <a:ea typeface="Trebuchet MS"/>
              <a:cs typeface="Trebuchet MS"/>
              <a:sym typeface="Trebuchet MS"/>
            </a:endParaRPr>
          </a:p>
          <a:p>
            <a:pPr indent="-381000" lvl="1" marL="914400" marR="0" rtl="0" algn="just">
              <a:lnSpc>
                <a:spcPct val="200000"/>
              </a:lnSpc>
              <a:spcBef>
                <a:spcPts val="0"/>
              </a:spcBef>
              <a:spcAft>
                <a:spcPts val="0"/>
              </a:spcAft>
              <a:buClr>
                <a:srgbClr val="0033CC"/>
              </a:buClr>
              <a:buSzPts val="2400"/>
              <a:buFont typeface="Trebuchet MS"/>
              <a:buChar char="○"/>
            </a:pPr>
            <a:r>
              <a:rPr b="1" lang="en-US" sz="2400">
                <a:solidFill>
                  <a:srgbClr val="0033CC"/>
                </a:solidFill>
                <a:latin typeface="Trebuchet MS"/>
                <a:ea typeface="Trebuchet MS"/>
                <a:cs typeface="Trebuchet MS"/>
                <a:sym typeface="Trebuchet MS"/>
              </a:rPr>
              <a:t>Macronutrients</a:t>
            </a:r>
            <a:r>
              <a:rPr lang="en-US" sz="2400">
                <a:solidFill>
                  <a:srgbClr val="0033CC"/>
                </a:solidFill>
                <a:latin typeface="Trebuchet MS"/>
                <a:ea typeface="Trebuchet MS"/>
                <a:cs typeface="Trebuchet MS"/>
                <a:sym typeface="Trebuchet MS"/>
              </a:rPr>
              <a:t> like Nitrogen, Phosphorus, Potassium, etc.</a:t>
            </a:r>
            <a:endParaRPr sz="2400">
              <a:solidFill>
                <a:srgbClr val="0033CC"/>
              </a:solidFill>
              <a:latin typeface="Trebuchet MS"/>
              <a:ea typeface="Trebuchet MS"/>
              <a:cs typeface="Trebuchet MS"/>
              <a:sym typeface="Trebuchet MS"/>
            </a:endParaRPr>
          </a:p>
          <a:p>
            <a:pPr indent="-381000" lvl="1" marL="914400" marR="0" rtl="0" algn="just">
              <a:lnSpc>
                <a:spcPct val="200000"/>
              </a:lnSpc>
              <a:spcBef>
                <a:spcPts val="0"/>
              </a:spcBef>
              <a:spcAft>
                <a:spcPts val="0"/>
              </a:spcAft>
              <a:buClr>
                <a:srgbClr val="0033CC"/>
              </a:buClr>
              <a:buSzPts val="2400"/>
              <a:buFont typeface="Trebuchet MS"/>
              <a:buChar char="○"/>
            </a:pPr>
            <a:r>
              <a:rPr b="1" lang="en-US" sz="2400">
                <a:solidFill>
                  <a:srgbClr val="0033CC"/>
                </a:solidFill>
                <a:latin typeface="Trebuchet MS"/>
                <a:ea typeface="Trebuchet MS"/>
                <a:cs typeface="Trebuchet MS"/>
                <a:sym typeface="Trebuchet MS"/>
              </a:rPr>
              <a:t>Weather conditions</a:t>
            </a:r>
            <a:endParaRPr b="1" sz="2400">
              <a:solidFill>
                <a:srgbClr val="0033CC"/>
              </a:solidFill>
              <a:latin typeface="Trebuchet MS"/>
              <a:ea typeface="Trebuchet MS"/>
              <a:cs typeface="Trebuchet MS"/>
              <a:sym typeface="Trebuchet MS"/>
            </a:endParaRPr>
          </a:p>
          <a:p>
            <a:pPr indent="-381000" lvl="1" marL="914400" marR="0" rtl="0" algn="just">
              <a:lnSpc>
                <a:spcPct val="200000"/>
              </a:lnSpc>
              <a:spcBef>
                <a:spcPts val="0"/>
              </a:spcBef>
              <a:spcAft>
                <a:spcPts val="0"/>
              </a:spcAft>
              <a:buClr>
                <a:srgbClr val="0033CC"/>
              </a:buClr>
              <a:buSzPts val="2400"/>
              <a:buFont typeface="Trebuchet MS"/>
              <a:buChar char="○"/>
            </a:pPr>
            <a:r>
              <a:rPr b="1" lang="en-US" sz="2400">
                <a:solidFill>
                  <a:srgbClr val="0033CC"/>
                </a:solidFill>
                <a:latin typeface="Trebuchet MS"/>
                <a:ea typeface="Trebuchet MS"/>
                <a:cs typeface="Trebuchet MS"/>
                <a:sym typeface="Trebuchet MS"/>
              </a:rPr>
              <a:t>Satellite images</a:t>
            </a:r>
            <a:endParaRPr sz="2400">
              <a:solidFill>
                <a:srgbClr val="0033CC"/>
              </a:solidFill>
              <a:latin typeface="Trebuchet MS"/>
              <a:ea typeface="Trebuchet MS"/>
              <a:cs typeface="Trebuchet MS"/>
              <a:sym typeface="Trebuchet MS"/>
            </a:endParaRPr>
          </a:p>
        </p:txBody>
      </p:sp>
      <p:sp>
        <p:nvSpPr>
          <p:cNvPr id="94" name="Google Shape;94;p3"/>
          <p:cNvSpPr txBox="1"/>
          <p:nvPr/>
        </p:nvSpPr>
        <p:spPr>
          <a:xfrm>
            <a:off x="4572000" y="1295402"/>
            <a:ext cx="6477000" cy="461700"/>
          </a:xfrm>
          <a:prstGeom prst="rect">
            <a:avLst/>
          </a:prstGeom>
          <a:noFill/>
          <a:ln>
            <a:noFill/>
          </a:ln>
        </p:spPr>
        <p:txBody>
          <a:bodyPr anchorCtr="0" anchor="t" bIns="45700" lIns="91425" spcFirstLastPara="1" rIns="91425" wrap="square" tIns="45700">
            <a:spAutoFit/>
          </a:bodyPr>
          <a:lstStyle/>
          <a:p>
            <a:pPr indent="-342891" lvl="0" marL="342891" marR="0" rtl="0" algn="r">
              <a:spcBef>
                <a:spcPts val="0"/>
              </a:spcBef>
              <a:spcAft>
                <a:spcPts val="0"/>
              </a:spcAft>
              <a:buNone/>
            </a:pPr>
            <a:r>
              <a:rPr lang="en-US" sz="2400">
                <a:solidFill>
                  <a:srgbClr val="FF0000"/>
                </a:solidFill>
                <a:latin typeface="Trebuchet MS"/>
                <a:ea typeface="Trebuchet MS"/>
                <a:cs typeface="Trebuchet MS"/>
                <a:sym typeface="Trebuchet MS"/>
              </a:rPr>
              <a:t>Abstract and Scope</a:t>
            </a:r>
            <a:endParaRPr/>
          </a:p>
        </p:txBody>
      </p:sp>
      <p:pic>
        <p:nvPicPr>
          <p:cNvPr id="95" name="Google Shape;95;p3"/>
          <p:cNvPicPr preferRelativeResize="0"/>
          <p:nvPr/>
        </p:nvPicPr>
        <p:blipFill>
          <a:blip r:embed="rId3">
            <a:alphaModFix/>
          </a:blip>
          <a:stretch>
            <a:fillRect/>
          </a:stretch>
        </p:blipFill>
        <p:spPr>
          <a:xfrm>
            <a:off x="4017750" y="0"/>
            <a:ext cx="4191520" cy="1760450"/>
          </a:xfrm>
          <a:prstGeom prst="rect">
            <a:avLst/>
          </a:prstGeom>
          <a:noFill/>
          <a:ln>
            <a:noFill/>
          </a:ln>
        </p:spPr>
      </p:pic>
      <p:pic>
        <p:nvPicPr>
          <p:cNvPr id="96" name="Google Shape;96;p3"/>
          <p:cNvPicPr preferRelativeResize="0"/>
          <p:nvPr/>
        </p:nvPicPr>
        <p:blipFill>
          <a:blip r:embed="rId4">
            <a:alphaModFix/>
          </a:blip>
          <a:stretch>
            <a:fillRect/>
          </a:stretch>
        </p:blipFill>
        <p:spPr>
          <a:xfrm>
            <a:off x="2579025" y="0"/>
            <a:ext cx="1312113" cy="1760459"/>
          </a:xfrm>
          <a:prstGeom prst="rect">
            <a:avLst/>
          </a:prstGeom>
          <a:noFill/>
          <a:ln>
            <a:noFill/>
          </a:ln>
        </p:spPr>
      </p:pic>
      <p:pic>
        <p:nvPicPr>
          <p:cNvPr id="97" name="Google Shape;97;p3"/>
          <p:cNvPicPr preferRelativeResize="0"/>
          <p:nvPr/>
        </p:nvPicPr>
        <p:blipFill>
          <a:blip r:embed="rId5">
            <a:alphaModFix/>
          </a:blip>
          <a:stretch>
            <a:fillRect/>
          </a:stretch>
        </p:blipFill>
        <p:spPr>
          <a:xfrm>
            <a:off x="76200" y="0"/>
            <a:ext cx="2347218" cy="17604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f9c51c7430_0_61"/>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 name="Google Shape;104;gf9c51c7430_0_61"/>
          <p:cNvSpPr txBox="1"/>
          <p:nvPr/>
        </p:nvSpPr>
        <p:spPr>
          <a:xfrm>
            <a:off x="652600" y="2382450"/>
            <a:ext cx="10636200" cy="20931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t/>
            </a:r>
            <a:endParaRPr sz="2400">
              <a:solidFill>
                <a:schemeClr val="dk1"/>
              </a:solidFill>
              <a:latin typeface="Trebuchet MS"/>
              <a:ea typeface="Trebuchet MS"/>
              <a:cs typeface="Trebuchet MS"/>
              <a:sym typeface="Trebuchet MS"/>
            </a:endParaRPr>
          </a:p>
        </p:txBody>
      </p:sp>
      <p:sp>
        <p:nvSpPr>
          <p:cNvPr id="105" name="Google Shape;105;gf9c51c7430_0_61"/>
          <p:cNvSpPr txBox="1"/>
          <p:nvPr/>
        </p:nvSpPr>
        <p:spPr>
          <a:xfrm>
            <a:off x="2895600" y="990600"/>
            <a:ext cx="7848600" cy="461700"/>
          </a:xfrm>
          <a:prstGeom prst="rect">
            <a:avLst/>
          </a:prstGeom>
          <a:noFill/>
          <a:ln>
            <a:noFill/>
          </a:ln>
        </p:spPr>
        <p:txBody>
          <a:bodyPr anchorCtr="0" anchor="t" bIns="45700" lIns="91425" spcFirstLastPara="1" rIns="91425" wrap="square" tIns="45700">
            <a:spAutoFit/>
          </a:bodyPr>
          <a:lstStyle/>
          <a:p>
            <a:pPr indent="-342891" lvl="0" marL="342891" marR="0" rtl="0" algn="r">
              <a:spcBef>
                <a:spcPts val="0"/>
              </a:spcBef>
              <a:spcAft>
                <a:spcPts val="0"/>
              </a:spcAft>
              <a:buNone/>
            </a:pPr>
            <a:r>
              <a:rPr lang="en-US" sz="2400">
                <a:solidFill>
                  <a:srgbClr val="FF0000"/>
                </a:solidFill>
                <a:latin typeface="Trebuchet MS"/>
                <a:ea typeface="Trebuchet MS"/>
                <a:cs typeface="Trebuchet MS"/>
                <a:sym typeface="Trebuchet MS"/>
              </a:rPr>
              <a:t>Suggestions from Review - 2</a:t>
            </a:r>
            <a:endParaRPr sz="2400">
              <a:solidFill>
                <a:srgbClr val="FF0000"/>
              </a:solidFill>
              <a:latin typeface="Trebuchet MS"/>
              <a:ea typeface="Trebuchet MS"/>
              <a:cs typeface="Trebuchet MS"/>
              <a:sym typeface="Trebuchet MS"/>
            </a:endParaRPr>
          </a:p>
        </p:txBody>
      </p:sp>
      <p:graphicFrame>
        <p:nvGraphicFramePr>
          <p:cNvPr id="106" name="Google Shape;106;gf9c51c7430_0_61"/>
          <p:cNvGraphicFramePr/>
          <p:nvPr/>
        </p:nvGraphicFramePr>
        <p:xfrm>
          <a:off x="952500" y="2667000"/>
          <a:ext cx="3000000" cy="3000000"/>
        </p:xfrm>
        <a:graphic>
          <a:graphicData uri="http://schemas.openxmlformats.org/drawingml/2006/table">
            <a:tbl>
              <a:tblPr>
                <a:noFill/>
                <a:tableStyleId>{5D396C8F-29BA-42B8-80C1-B21AA628AABC}</a:tableStyleId>
              </a:tblPr>
              <a:tblGrid>
                <a:gridCol w="5143500"/>
                <a:gridCol w="5143500"/>
              </a:tblGrid>
              <a:tr h="381000">
                <a:tc>
                  <a:txBody>
                    <a:bodyPr/>
                    <a:lstStyle/>
                    <a:p>
                      <a:pPr indent="0" lvl="0" marL="0" rtl="0" algn="l">
                        <a:spcBef>
                          <a:spcPts val="0"/>
                        </a:spcBef>
                        <a:spcAft>
                          <a:spcPts val="0"/>
                        </a:spcAft>
                        <a:buNone/>
                      </a:pPr>
                      <a:r>
                        <a:rPr b="1" lang="en-US" sz="2500"/>
                        <a:t>Suggestion</a:t>
                      </a:r>
                      <a:endParaRPr b="1" sz="2500"/>
                    </a:p>
                  </a:txBody>
                  <a:tcPr marT="91425" marB="91425" marR="91425" marL="91425"/>
                </a:tc>
                <a:tc>
                  <a:txBody>
                    <a:bodyPr/>
                    <a:lstStyle/>
                    <a:p>
                      <a:pPr indent="0" lvl="0" marL="0" rtl="0" algn="l">
                        <a:spcBef>
                          <a:spcPts val="0"/>
                        </a:spcBef>
                        <a:spcAft>
                          <a:spcPts val="0"/>
                        </a:spcAft>
                        <a:buNone/>
                      </a:pPr>
                      <a:r>
                        <a:rPr b="1" lang="en-US" sz="2500"/>
                        <a:t>Action Taken</a:t>
                      </a:r>
                      <a:endParaRPr b="1" sz="2500"/>
                    </a:p>
                  </a:txBody>
                  <a:tcPr marT="91425" marB="91425" marR="91425" marL="91425"/>
                </a:tc>
              </a:tr>
              <a:tr h="381000">
                <a:tc>
                  <a:txBody>
                    <a:bodyPr/>
                    <a:lstStyle/>
                    <a:p>
                      <a:pPr indent="0" lvl="0" marL="0" rtl="0" algn="l">
                        <a:spcBef>
                          <a:spcPts val="0"/>
                        </a:spcBef>
                        <a:spcAft>
                          <a:spcPts val="0"/>
                        </a:spcAft>
                        <a:buNone/>
                      </a:pPr>
                      <a:r>
                        <a:rPr lang="en-US" sz="1900">
                          <a:solidFill>
                            <a:srgbClr val="0033CC"/>
                          </a:solidFill>
                          <a:latin typeface="Trebuchet MS"/>
                          <a:ea typeface="Trebuchet MS"/>
                          <a:cs typeface="Trebuchet MS"/>
                          <a:sym typeface="Trebuchet MS"/>
                        </a:rPr>
                        <a:t>Make a more user friendly website</a:t>
                      </a:r>
                      <a:endParaRPr sz="1900">
                        <a:solidFill>
                          <a:srgbClr val="0033CC"/>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US" sz="1900">
                          <a:solidFill>
                            <a:srgbClr val="0033CC"/>
                          </a:solidFill>
                          <a:latin typeface="Trebuchet MS"/>
                          <a:ea typeface="Trebuchet MS"/>
                          <a:cs typeface="Trebuchet MS"/>
                          <a:sym typeface="Trebuchet MS"/>
                        </a:rPr>
                        <a:t>Changes to UI made,site made more appealing and adaptive to any device</a:t>
                      </a:r>
                      <a:endParaRPr sz="1900">
                        <a:solidFill>
                          <a:srgbClr val="0033CC"/>
                        </a:solidFill>
                        <a:latin typeface="Trebuchet MS"/>
                        <a:ea typeface="Trebuchet MS"/>
                        <a:cs typeface="Trebuchet MS"/>
                        <a:sym typeface="Trebuchet MS"/>
                      </a:endParaRPr>
                    </a:p>
                  </a:txBody>
                  <a:tcPr marT="91425" marB="91425" marR="91425" marL="91425"/>
                </a:tc>
              </a:tr>
              <a:tr h="381000">
                <a:tc>
                  <a:txBody>
                    <a:bodyPr/>
                    <a:lstStyle/>
                    <a:p>
                      <a:pPr indent="0" lvl="0" marL="0" rtl="0" algn="l">
                        <a:spcBef>
                          <a:spcPts val="0"/>
                        </a:spcBef>
                        <a:spcAft>
                          <a:spcPts val="0"/>
                        </a:spcAft>
                        <a:buNone/>
                      </a:pPr>
                      <a:r>
                        <a:rPr lang="en-US" sz="1900">
                          <a:solidFill>
                            <a:srgbClr val="0033CC"/>
                          </a:solidFill>
                          <a:latin typeface="Trebuchet MS"/>
                          <a:ea typeface="Trebuchet MS"/>
                          <a:cs typeface="Trebuchet MS"/>
                          <a:sym typeface="Trebuchet MS"/>
                        </a:rPr>
                        <a:t>Run models with all indices and draw comparisons</a:t>
                      </a:r>
                      <a:endParaRPr sz="1900">
                        <a:solidFill>
                          <a:srgbClr val="0033CC"/>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US" sz="1900">
                          <a:solidFill>
                            <a:srgbClr val="0033CC"/>
                          </a:solidFill>
                          <a:latin typeface="Trebuchet MS"/>
                          <a:ea typeface="Trebuchet MS"/>
                          <a:cs typeface="Trebuchet MS"/>
                          <a:sym typeface="Trebuchet MS"/>
                        </a:rPr>
                        <a:t>Models run with all chosen indices , with detailed comparisons made on accuracy on all districts</a:t>
                      </a:r>
                      <a:endParaRPr sz="1900">
                        <a:solidFill>
                          <a:srgbClr val="0033CC"/>
                        </a:solidFill>
                        <a:latin typeface="Trebuchet MS"/>
                        <a:ea typeface="Trebuchet MS"/>
                        <a:cs typeface="Trebuchet MS"/>
                        <a:sym typeface="Trebuchet MS"/>
                      </a:endParaRPr>
                    </a:p>
                  </a:txBody>
                  <a:tcPr marT="91425" marB="91425" marR="91425" marL="91425"/>
                </a:tc>
              </a:tr>
              <a:tr h="381000">
                <a:tc>
                  <a:txBody>
                    <a:bodyPr/>
                    <a:lstStyle/>
                    <a:p>
                      <a:pPr indent="0" lvl="0" marL="0" rtl="0" algn="l">
                        <a:spcBef>
                          <a:spcPts val="0"/>
                        </a:spcBef>
                        <a:spcAft>
                          <a:spcPts val="0"/>
                        </a:spcAft>
                        <a:buNone/>
                      </a:pPr>
                      <a:r>
                        <a:rPr lang="en-US" sz="1900">
                          <a:solidFill>
                            <a:srgbClr val="0033CC"/>
                          </a:solidFill>
                          <a:latin typeface="Trebuchet MS"/>
                          <a:ea typeface="Trebuchet MS"/>
                          <a:cs typeface="Trebuchet MS"/>
                          <a:sym typeface="Trebuchet MS"/>
                        </a:rPr>
                        <a:t>Find more suitable indices</a:t>
                      </a:r>
                      <a:endParaRPr sz="1900">
                        <a:solidFill>
                          <a:srgbClr val="0033CC"/>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US" sz="1900">
                          <a:solidFill>
                            <a:srgbClr val="0033CC"/>
                          </a:solidFill>
                          <a:latin typeface="Trebuchet MS"/>
                          <a:ea typeface="Trebuchet MS"/>
                          <a:cs typeface="Trebuchet MS"/>
                          <a:sym typeface="Trebuchet MS"/>
                        </a:rPr>
                        <a:t>NDWI also added to suitable indices and paper found supporting it</a:t>
                      </a:r>
                      <a:endParaRPr sz="1900">
                        <a:solidFill>
                          <a:srgbClr val="0033CC"/>
                        </a:solidFill>
                        <a:latin typeface="Trebuchet MS"/>
                        <a:ea typeface="Trebuchet MS"/>
                        <a:cs typeface="Trebuchet MS"/>
                        <a:sym typeface="Trebuchet MS"/>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5"/>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 name="Google Shape;113;p5"/>
          <p:cNvSpPr txBox="1"/>
          <p:nvPr/>
        </p:nvSpPr>
        <p:spPr>
          <a:xfrm>
            <a:off x="2895600" y="990600"/>
            <a:ext cx="7848600" cy="461665"/>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b="1" lang="en-US" sz="2400">
                <a:solidFill>
                  <a:srgbClr val="FF0000"/>
                </a:solidFill>
                <a:latin typeface="Trebuchet MS"/>
                <a:ea typeface="Trebuchet MS"/>
                <a:cs typeface="Trebuchet MS"/>
                <a:sym typeface="Trebuchet MS"/>
              </a:rPr>
              <a:t>Implementation Details</a:t>
            </a:r>
            <a:endParaRPr b="1" sz="1800">
              <a:solidFill>
                <a:schemeClr val="dk1"/>
              </a:solidFill>
            </a:endParaRPr>
          </a:p>
        </p:txBody>
      </p:sp>
      <p:graphicFrame>
        <p:nvGraphicFramePr>
          <p:cNvPr id="114" name="Google Shape;114;p5"/>
          <p:cNvGraphicFramePr/>
          <p:nvPr/>
        </p:nvGraphicFramePr>
        <p:xfrm>
          <a:off x="350025" y="1842900"/>
          <a:ext cx="3000000" cy="3000000"/>
        </p:xfrm>
        <a:graphic>
          <a:graphicData uri="http://schemas.openxmlformats.org/drawingml/2006/table">
            <a:tbl>
              <a:tblPr>
                <a:noFill/>
                <a:tableStyleId>{5D396C8F-29BA-42B8-80C1-B21AA628AABC}</a:tableStyleId>
              </a:tblPr>
              <a:tblGrid>
                <a:gridCol w="5512725"/>
                <a:gridCol w="5512725"/>
              </a:tblGrid>
              <a:tr h="841300">
                <a:tc>
                  <a:txBody>
                    <a:bodyPr/>
                    <a:lstStyle/>
                    <a:p>
                      <a:pPr indent="0" lvl="0" marL="0" rtl="0" algn="ctr">
                        <a:spcBef>
                          <a:spcPts val="0"/>
                        </a:spcBef>
                        <a:spcAft>
                          <a:spcPts val="0"/>
                        </a:spcAft>
                        <a:buNone/>
                      </a:pPr>
                      <a:r>
                        <a:rPr b="1" lang="en-US" sz="2000"/>
                        <a:t>Module</a:t>
                      </a:r>
                      <a:endParaRPr b="1" sz="2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3CCCC"/>
                    </a:solidFill>
                  </a:tcPr>
                </a:tc>
                <a:tc>
                  <a:txBody>
                    <a:bodyPr/>
                    <a:lstStyle/>
                    <a:p>
                      <a:pPr indent="0" lvl="0" marL="0" rtl="0" algn="ctr">
                        <a:spcBef>
                          <a:spcPts val="0"/>
                        </a:spcBef>
                        <a:spcAft>
                          <a:spcPts val="0"/>
                        </a:spcAft>
                        <a:buNone/>
                      </a:pPr>
                      <a:r>
                        <a:rPr b="1" lang="en-US" sz="2000"/>
                        <a:t>Technologies Used</a:t>
                      </a:r>
                      <a:endParaRPr b="1" sz="2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3CCCC"/>
                    </a:solidFill>
                  </a:tcPr>
                </a:tc>
              </a:tr>
              <a:tr h="841300">
                <a:tc>
                  <a:txBody>
                    <a:bodyPr/>
                    <a:lstStyle/>
                    <a:p>
                      <a:pPr indent="0" lvl="0" marL="0" rtl="0" algn="l">
                        <a:spcBef>
                          <a:spcPts val="0"/>
                        </a:spcBef>
                        <a:spcAft>
                          <a:spcPts val="0"/>
                        </a:spcAft>
                        <a:buNone/>
                      </a:pPr>
                      <a:r>
                        <a:rPr lang="en-US" sz="2000"/>
                        <a:t>Machine Learning Model</a:t>
                      </a:r>
                      <a:endParaRPr sz="2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t>Python3 (pandas, numpy, sklearn, tensorflow)</a:t>
                      </a:r>
                      <a:endParaRPr sz="2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841300">
                <a:tc>
                  <a:txBody>
                    <a:bodyPr/>
                    <a:lstStyle/>
                    <a:p>
                      <a:pPr indent="0" lvl="0" marL="0" rtl="0" algn="l">
                        <a:spcBef>
                          <a:spcPts val="0"/>
                        </a:spcBef>
                        <a:spcAft>
                          <a:spcPts val="0"/>
                        </a:spcAft>
                        <a:buNone/>
                      </a:pPr>
                      <a:r>
                        <a:rPr lang="en-US" sz="2000"/>
                        <a:t>Satellite Images and Indices</a:t>
                      </a:r>
                      <a:endParaRPr sz="2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t>Google Earth Engine, Python3(geemap)</a:t>
                      </a:r>
                      <a:endParaRPr sz="2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841300">
                <a:tc>
                  <a:txBody>
                    <a:bodyPr/>
                    <a:lstStyle/>
                    <a:p>
                      <a:pPr indent="0" lvl="0" marL="0" rtl="0" algn="l">
                        <a:spcBef>
                          <a:spcPts val="0"/>
                        </a:spcBef>
                        <a:spcAft>
                          <a:spcPts val="0"/>
                        </a:spcAft>
                        <a:buNone/>
                      </a:pPr>
                      <a:r>
                        <a:rPr lang="en-US" sz="2000"/>
                        <a:t>Website Backend</a:t>
                      </a:r>
                      <a:endParaRPr sz="2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t>Flask</a:t>
                      </a:r>
                      <a:endParaRPr sz="2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841300">
                <a:tc>
                  <a:txBody>
                    <a:bodyPr/>
                    <a:lstStyle/>
                    <a:p>
                      <a:pPr indent="0" lvl="0" marL="0" rtl="0" algn="l">
                        <a:spcBef>
                          <a:spcPts val="0"/>
                        </a:spcBef>
                        <a:spcAft>
                          <a:spcPts val="0"/>
                        </a:spcAft>
                        <a:buNone/>
                      </a:pPr>
                      <a:r>
                        <a:rPr lang="en-US" sz="2000"/>
                        <a:t>Website Front End</a:t>
                      </a:r>
                      <a:endParaRPr sz="2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t>HTML, CSS, JS, Bootstrap</a:t>
                      </a:r>
                      <a:endParaRPr sz="2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115" name="Google Shape;115;p5"/>
          <p:cNvPicPr preferRelativeResize="0"/>
          <p:nvPr/>
        </p:nvPicPr>
        <p:blipFill>
          <a:blip r:embed="rId3">
            <a:alphaModFix/>
          </a:blip>
          <a:stretch>
            <a:fillRect/>
          </a:stretch>
        </p:blipFill>
        <p:spPr>
          <a:xfrm>
            <a:off x="-228972" y="3"/>
            <a:ext cx="4235635" cy="1581150"/>
          </a:xfrm>
          <a:prstGeom prst="rect">
            <a:avLst/>
          </a:prstGeom>
          <a:noFill/>
          <a:ln>
            <a:noFill/>
          </a:ln>
        </p:spPr>
      </p:pic>
      <p:pic>
        <p:nvPicPr>
          <p:cNvPr id="116" name="Google Shape;116;p5"/>
          <p:cNvPicPr preferRelativeResize="0"/>
          <p:nvPr/>
        </p:nvPicPr>
        <p:blipFill>
          <a:blip r:embed="rId4">
            <a:alphaModFix/>
          </a:blip>
          <a:stretch>
            <a:fillRect/>
          </a:stretch>
        </p:blipFill>
        <p:spPr>
          <a:xfrm>
            <a:off x="3403350" y="225213"/>
            <a:ext cx="1130724" cy="1130724"/>
          </a:xfrm>
          <a:prstGeom prst="rect">
            <a:avLst/>
          </a:prstGeom>
          <a:noFill/>
          <a:ln>
            <a:noFill/>
          </a:ln>
        </p:spPr>
      </p:pic>
      <p:pic>
        <p:nvPicPr>
          <p:cNvPr id="117" name="Google Shape;117;p5"/>
          <p:cNvPicPr preferRelativeResize="0"/>
          <p:nvPr/>
        </p:nvPicPr>
        <p:blipFill>
          <a:blip r:embed="rId5">
            <a:alphaModFix/>
          </a:blip>
          <a:stretch>
            <a:fillRect/>
          </a:stretch>
        </p:blipFill>
        <p:spPr>
          <a:xfrm>
            <a:off x="4342525" y="110525"/>
            <a:ext cx="1813466" cy="1360100"/>
          </a:xfrm>
          <a:prstGeom prst="rect">
            <a:avLst/>
          </a:prstGeom>
          <a:noFill/>
          <a:ln>
            <a:noFill/>
          </a:ln>
        </p:spPr>
      </p:pic>
      <p:pic>
        <p:nvPicPr>
          <p:cNvPr id="118" name="Google Shape;118;p5"/>
          <p:cNvPicPr preferRelativeResize="0"/>
          <p:nvPr/>
        </p:nvPicPr>
        <p:blipFill rotWithShape="1">
          <a:blip r:embed="rId6">
            <a:alphaModFix/>
          </a:blip>
          <a:srcRect b="21905" l="0" r="0" t="19522"/>
          <a:stretch/>
        </p:blipFill>
        <p:spPr>
          <a:xfrm>
            <a:off x="5911925" y="110525"/>
            <a:ext cx="1691289" cy="990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f9c51c7430_0_0"/>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 name="Google Shape;125;gf9c51c7430_0_0"/>
          <p:cNvSpPr txBox="1"/>
          <p:nvPr/>
        </p:nvSpPr>
        <p:spPr>
          <a:xfrm>
            <a:off x="2895600" y="990600"/>
            <a:ext cx="7848600" cy="461700"/>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Code Explanation</a:t>
            </a:r>
            <a:endParaRPr sz="1800">
              <a:solidFill>
                <a:schemeClr val="dk1"/>
              </a:solidFill>
            </a:endParaRPr>
          </a:p>
        </p:txBody>
      </p:sp>
      <p:sp>
        <p:nvSpPr>
          <p:cNvPr id="126" name="Google Shape;126;gf9c51c7430_0_0"/>
          <p:cNvSpPr txBox="1"/>
          <p:nvPr/>
        </p:nvSpPr>
        <p:spPr>
          <a:xfrm>
            <a:off x="736675" y="1746600"/>
            <a:ext cx="8667900" cy="186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sz="2000">
                <a:solidFill>
                  <a:schemeClr val="dk1"/>
                </a:solidFill>
              </a:rPr>
              <a:t>NDVI</a:t>
            </a:r>
            <a:r>
              <a:rPr b="1" lang="en-US" sz="1800">
                <a:solidFill>
                  <a:schemeClr val="dk1"/>
                </a:solidFill>
              </a:rPr>
              <a:t> </a:t>
            </a:r>
            <a:r>
              <a:rPr lang="en-US" sz="1800">
                <a:solidFill>
                  <a:schemeClr val="dk1"/>
                </a:solidFill>
              </a:rPr>
              <a:t>(normalized difference vegetation index) is one such index which helps in understanding greenness where the higher value indicates more greenness(high vegetation areas,healthy plants) and lower indicates barren areas(and withering plants).</a:t>
            </a:r>
            <a:endParaRPr sz="1800">
              <a:solidFill>
                <a:schemeClr val="dk1"/>
              </a:solidFill>
            </a:endParaRPr>
          </a:p>
          <a:p>
            <a:pPr indent="0" lvl="0" marL="0" rtl="0" algn="l">
              <a:spcBef>
                <a:spcPts val="1200"/>
              </a:spcBef>
              <a:spcAft>
                <a:spcPts val="0"/>
              </a:spcAft>
              <a:buNone/>
            </a:pPr>
            <a:r>
              <a:t/>
            </a:r>
            <a:endParaRPr>
              <a:latin typeface="Calibri"/>
              <a:ea typeface="Calibri"/>
              <a:cs typeface="Calibri"/>
              <a:sym typeface="Calibri"/>
            </a:endParaRPr>
          </a:p>
        </p:txBody>
      </p:sp>
      <p:pic>
        <p:nvPicPr>
          <p:cNvPr id="127" name="Google Shape;127;gf9c51c7430_0_0"/>
          <p:cNvPicPr preferRelativeResize="0"/>
          <p:nvPr/>
        </p:nvPicPr>
        <p:blipFill>
          <a:blip r:embed="rId3">
            <a:alphaModFix/>
          </a:blip>
          <a:stretch>
            <a:fillRect/>
          </a:stretch>
        </p:blipFill>
        <p:spPr>
          <a:xfrm>
            <a:off x="3238500" y="3365988"/>
            <a:ext cx="2857500" cy="1171575"/>
          </a:xfrm>
          <a:prstGeom prst="rect">
            <a:avLst/>
          </a:prstGeom>
          <a:noFill/>
          <a:ln>
            <a:noFill/>
          </a:ln>
        </p:spPr>
      </p:pic>
      <p:pic>
        <p:nvPicPr>
          <p:cNvPr id="128" name="Google Shape;128;gf9c51c7430_0_0"/>
          <p:cNvPicPr preferRelativeResize="0"/>
          <p:nvPr/>
        </p:nvPicPr>
        <p:blipFill>
          <a:blip r:embed="rId4">
            <a:alphaModFix/>
          </a:blip>
          <a:stretch>
            <a:fillRect/>
          </a:stretch>
        </p:blipFill>
        <p:spPr>
          <a:xfrm>
            <a:off x="939100" y="4992975"/>
            <a:ext cx="8667750" cy="95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f9c51c7430_0_9"/>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5" name="Google Shape;135;gf9c51c7430_0_9"/>
          <p:cNvSpPr txBox="1"/>
          <p:nvPr/>
        </p:nvSpPr>
        <p:spPr>
          <a:xfrm>
            <a:off x="2895600" y="990600"/>
            <a:ext cx="7848600" cy="461700"/>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Code Explanation</a:t>
            </a:r>
            <a:endParaRPr sz="1800">
              <a:solidFill>
                <a:schemeClr val="dk1"/>
              </a:solidFill>
            </a:endParaRPr>
          </a:p>
        </p:txBody>
      </p:sp>
      <p:sp>
        <p:nvSpPr>
          <p:cNvPr id="136" name="Google Shape;136;gf9c51c7430_0_9"/>
          <p:cNvSpPr txBox="1"/>
          <p:nvPr/>
        </p:nvSpPr>
        <p:spPr>
          <a:xfrm>
            <a:off x="589350" y="1835050"/>
            <a:ext cx="8572500" cy="14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en-US" sz="2000">
                <a:solidFill>
                  <a:schemeClr val="dk1"/>
                </a:solidFill>
              </a:rPr>
              <a:t>EVI </a:t>
            </a:r>
            <a:r>
              <a:rPr lang="en-US" sz="1800">
                <a:solidFill>
                  <a:schemeClr val="dk1"/>
                </a:solidFill>
              </a:rPr>
              <a:t>(Enhanced Vegetation Index) is an optimized vegetation index which works like NDVI providing greenness measure but also provides some correction for noise and atmospheric conditions with better results in areas of high density of vegetation.</a:t>
            </a:r>
            <a:endParaRPr>
              <a:solidFill>
                <a:schemeClr val="dk1"/>
              </a:solidFill>
              <a:latin typeface="Calibri"/>
              <a:ea typeface="Calibri"/>
              <a:cs typeface="Calibri"/>
              <a:sym typeface="Calibri"/>
            </a:endParaRPr>
          </a:p>
        </p:txBody>
      </p:sp>
      <p:pic>
        <p:nvPicPr>
          <p:cNvPr id="137" name="Google Shape;137;gf9c51c7430_0_9"/>
          <p:cNvPicPr preferRelativeResize="0"/>
          <p:nvPr/>
        </p:nvPicPr>
        <p:blipFill>
          <a:blip r:embed="rId3">
            <a:alphaModFix/>
          </a:blip>
          <a:stretch>
            <a:fillRect/>
          </a:stretch>
        </p:blipFill>
        <p:spPr>
          <a:xfrm>
            <a:off x="837075" y="3670700"/>
            <a:ext cx="4440377" cy="1231700"/>
          </a:xfrm>
          <a:prstGeom prst="rect">
            <a:avLst/>
          </a:prstGeom>
          <a:noFill/>
          <a:ln>
            <a:noFill/>
          </a:ln>
        </p:spPr>
      </p:pic>
      <p:sp>
        <p:nvSpPr>
          <p:cNvPr id="138" name="Google Shape;138;gf9c51c7430_0_9"/>
          <p:cNvSpPr txBox="1"/>
          <p:nvPr/>
        </p:nvSpPr>
        <p:spPr>
          <a:xfrm>
            <a:off x="1071575" y="4808625"/>
            <a:ext cx="3737100" cy="11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300">
                <a:solidFill>
                  <a:schemeClr val="dk1"/>
                </a:solidFill>
              </a:rPr>
              <a:t>C1(=6) is the red correction factor</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300">
                <a:solidFill>
                  <a:schemeClr val="dk1"/>
                </a:solidFill>
              </a:rPr>
              <a:t>C2(=7.5) is the blue correction factor</a:t>
            </a:r>
            <a:endParaRPr sz="13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sz="1300">
                <a:solidFill>
                  <a:schemeClr val="dk1"/>
                </a:solidFill>
              </a:rPr>
              <a:t>L(=1) is the canopy background correction factor</a:t>
            </a:r>
            <a:endParaRPr sz="900">
              <a:solidFill>
                <a:schemeClr val="dk1"/>
              </a:solidFill>
              <a:latin typeface="Calibri"/>
              <a:ea typeface="Calibri"/>
              <a:cs typeface="Calibri"/>
              <a:sym typeface="Calibri"/>
            </a:endParaRPr>
          </a:p>
        </p:txBody>
      </p:sp>
      <p:sp>
        <p:nvSpPr>
          <p:cNvPr id="139" name="Google Shape;139;gf9c51c7430_0_9"/>
          <p:cNvSpPr txBox="1"/>
          <p:nvPr/>
        </p:nvSpPr>
        <p:spPr>
          <a:xfrm>
            <a:off x="8170675" y="3668350"/>
            <a:ext cx="3173400" cy="268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chemeClr val="dk1"/>
                </a:solidFill>
              </a:rPr>
              <a:t>Key Features:-</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lang="en-US" sz="1800">
                <a:solidFill>
                  <a:schemeClr val="dk1"/>
                </a:solidFill>
              </a:rPr>
              <a:t>Corrected NDVI</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Accounts for noise and atmospheric conditions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Better results in high density vegetation areas</a:t>
            </a:r>
            <a:endParaRPr sz="1800">
              <a:solidFill>
                <a:schemeClr val="dk1"/>
              </a:solidFill>
            </a:endParaRPr>
          </a:p>
          <a:p>
            <a:pPr indent="0" lvl="0" marL="0" rtl="0" algn="l">
              <a:lnSpc>
                <a:spcPct val="115000"/>
              </a:lnSpc>
              <a:spcBef>
                <a:spcPts val="1200"/>
              </a:spcBef>
              <a:spcAft>
                <a:spcPts val="1200"/>
              </a:spcAft>
              <a:buClr>
                <a:srgbClr val="000000"/>
              </a:buClr>
              <a:buSzPts val="1100"/>
              <a:buFont typeface="Arial"/>
              <a:buNone/>
            </a:pPr>
            <a:r>
              <a:t/>
            </a:r>
            <a:endParaRPr sz="1800">
              <a:solidFill>
                <a:schemeClr val="dk1"/>
              </a:solidFill>
            </a:endParaRPr>
          </a:p>
        </p:txBody>
      </p:sp>
      <p:pic>
        <p:nvPicPr>
          <p:cNvPr id="140" name="Google Shape;140;gf9c51c7430_0_9"/>
          <p:cNvPicPr preferRelativeResize="0"/>
          <p:nvPr/>
        </p:nvPicPr>
        <p:blipFill>
          <a:blip r:embed="rId4">
            <a:alphaModFix/>
          </a:blip>
          <a:stretch>
            <a:fillRect/>
          </a:stretch>
        </p:blipFill>
        <p:spPr>
          <a:xfrm>
            <a:off x="5053625" y="3744375"/>
            <a:ext cx="2646775" cy="23010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f9c51c7430_0_20"/>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 name="Google Shape;147;gf9c51c7430_0_20"/>
          <p:cNvSpPr txBox="1"/>
          <p:nvPr/>
        </p:nvSpPr>
        <p:spPr>
          <a:xfrm>
            <a:off x="2895600" y="990600"/>
            <a:ext cx="7848600" cy="461700"/>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Code Explanation</a:t>
            </a:r>
            <a:endParaRPr sz="1800">
              <a:solidFill>
                <a:schemeClr val="dk1"/>
              </a:solidFill>
            </a:endParaRPr>
          </a:p>
        </p:txBody>
      </p:sp>
      <p:sp>
        <p:nvSpPr>
          <p:cNvPr id="148" name="Google Shape;148;gf9c51c7430_0_20"/>
          <p:cNvSpPr txBox="1"/>
          <p:nvPr/>
        </p:nvSpPr>
        <p:spPr>
          <a:xfrm>
            <a:off x="589350" y="1835050"/>
            <a:ext cx="8572500" cy="14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US" sz="2000">
                <a:solidFill>
                  <a:schemeClr val="dk1"/>
                </a:solidFill>
              </a:rPr>
              <a:t>ARVI </a:t>
            </a:r>
            <a:r>
              <a:rPr lang="en-US" sz="1800">
                <a:solidFill>
                  <a:schemeClr val="dk1"/>
                </a:solidFill>
              </a:rPr>
              <a:t>(Atmospherically Resistant Vegetation Index) is a more refined form of NDVI which amounts for atmospheric correction due to pollutants(aerosol like soot,fog etc).It also provides better results as it takes into account the topology / terrain of the region .This makes it more effective for mountainous regions </a:t>
            </a:r>
            <a:endParaRPr>
              <a:solidFill>
                <a:schemeClr val="dk1"/>
              </a:solidFill>
              <a:latin typeface="Calibri"/>
              <a:ea typeface="Calibri"/>
              <a:cs typeface="Calibri"/>
              <a:sym typeface="Calibri"/>
            </a:endParaRPr>
          </a:p>
        </p:txBody>
      </p:sp>
      <p:pic>
        <p:nvPicPr>
          <p:cNvPr id="149" name="Google Shape;149;gf9c51c7430_0_20"/>
          <p:cNvPicPr preferRelativeResize="0"/>
          <p:nvPr/>
        </p:nvPicPr>
        <p:blipFill>
          <a:blip r:embed="rId3">
            <a:alphaModFix/>
          </a:blip>
          <a:stretch>
            <a:fillRect/>
          </a:stretch>
        </p:blipFill>
        <p:spPr>
          <a:xfrm>
            <a:off x="5277450" y="3796950"/>
            <a:ext cx="2702350" cy="2727550"/>
          </a:xfrm>
          <a:prstGeom prst="rect">
            <a:avLst/>
          </a:prstGeom>
          <a:noFill/>
          <a:ln>
            <a:noFill/>
          </a:ln>
        </p:spPr>
      </p:pic>
      <p:pic>
        <p:nvPicPr>
          <p:cNvPr id="150" name="Google Shape;150;gf9c51c7430_0_20"/>
          <p:cNvPicPr preferRelativeResize="0"/>
          <p:nvPr/>
        </p:nvPicPr>
        <p:blipFill>
          <a:blip r:embed="rId4">
            <a:alphaModFix/>
          </a:blip>
          <a:stretch>
            <a:fillRect/>
          </a:stretch>
        </p:blipFill>
        <p:spPr>
          <a:xfrm>
            <a:off x="1319525" y="4025225"/>
            <a:ext cx="3767049" cy="854300"/>
          </a:xfrm>
          <a:prstGeom prst="rect">
            <a:avLst/>
          </a:prstGeom>
          <a:noFill/>
          <a:ln>
            <a:noFill/>
          </a:ln>
        </p:spPr>
      </p:pic>
      <p:sp>
        <p:nvSpPr>
          <p:cNvPr id="151" name="Google Shape;151;gf9c51c7430_0_20"/>
          <p:cNvSpPr txBox="1"/>
          <p:nvPr/>
        </p:nvSpPr>
        <p:spPr>
          <a:xfrm>
            <a:off x="294675" y="4152300"/>
            <a:ext cx="1024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ARVI =</a:t>
            </a:r>
            <a:endParaRPr sz="2000">
              <a:latin typeface="Calibri"/>
              <a:ea typeface="Calibri"/>
              <a:cs typeface="Calibri"/>
              <a:sym typeface="Calibri"/>
            </a:endParaRPr>
          </a:p>
        </p:txBody>
      </p:sp>
      <p:sp>
        <p:nvSpPr>
          <p:cNvPr id="152" name="Google Shape;152;gf9c51c7430_0_20"/>
          <p:cNvSpPr txBox="1"/>
          <p:nvPr/>
        </p:nvSpPr>
        <p:spPr>
          <a:xfrm>
            <a:off x="8403425" y="3796950"/>
            <a:ext cx="3000000" cy="25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chemeClr val="dk1"/>
                </a:solidFill>
              </a:rPr>
              <a:t>Key Features:-</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lang="en-US" sz="1800">
                <a:solidFill>
                  <a:schemeClr val="dk1"/>
                </a:solidFill>
              </a:rPr>
              <a:t>Corrected NDVI</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Accounts for pollutants in air</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To some extent accounts for terrain/topology</a:t>
            </a:r>
            <a:endParaRPr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f9c51c7430_0_36"/>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9" name="Google Shape;159;gf9c51c7430_0_36"/>
          <p:cNvSpPr txBox="1"/>
          <p:nvPr/>
        </p:nvSpPr>
        <p:spPr>
          <a:xfrm>
            <a:off x="2895600" y="990600"/>
            <a:ext cx="7848600" cy="461700"/>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Code Explanation</a:t>
            </a:r>
            <a:endParaRPr sz="1800">
              <a:solidFill>
                <a:schemeClr val="dk1"/>
              </a:solidFill>
            </a:endParaRPr>
          </a:p>
        </p:txBody>
      </p:sp>
      <p:sp>
        <p:nvSpPr>
          <p:cNvPr id="160" name="Google Shape;160;gf9c51c7430_0_36"/>
          <p:cNvSpPr txBox="1"/>
          <p:nvPr/>
        </p:nvSpPr>
        <p:spPr>
          <a:xfrm>
            <a:off x="589350" y="1835050"/>
            <a:ext cx="10367400" cy="195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000">
                <a:solidFill>
                  <a:schemeClr val="dk1"/>
                </a:solidFill>
              </a:rPr>
              <a:t>GCI</a:t>
            </a:r>
            <a:r>
              <a:rPr lang="en-US" sz="1800">
                <a:solidFill>
                  <a:schemeClr val="dk1"/>
                </a:solidFill>
              </a:rPr>
              <a:t> (Green Chlorophyll Index) is the measure of the chlorophyll in leaves.This states the health of the plant / crop and can thus be good for measuring yield.Since it deals directly with the chlorophyll content it can be used in comparing yield before and after using pesticides , accounting for environmental stress on plants ,etc.</a:t>
            </a:r>
            <a:endParaRPr sz="1800">
              <a:solidFill>
                <a:schemeClr val="dk1"/>
              </a:solidFill>
            </a:endParaRPr>
          </a:p>
          <a:p>
            <a:pPr indent="0" lvl="0" marL="0" rtl="0" algn="l">
              <a:lnSpc>
                <a:spcPct val="115000"/>
              </a:lnSpc>
              <a:spcBef>
                <a:spcPts val="1200"/>
              </a:spcBef>
              <a:spcAft>
                <a:spcPts val="1200"/>
              </a:spcAft>
              <a:buNone/>
            </a:pPr>
            <a:r>
              <a:t/>
            </a:r>
            <a:endParaRPr b="1" sz="2000">
              <a:solidFill>
                <a:srgbClr val="595959"/>
              </a:solidFill>
            </a:endParaRPr>
          </a:p>
        </p:txBody>
      </p:sp>
      <p:sp>
        <p:nvSpPr>
          <p:cNvPr id="161" name="Google Shape;161;gf9c51c7430_0_36"/>
          <p:cNvSpPr txBox="1"/>
          <p:nvPr/>
        </p:nvSpPr>
        <p:spPr>
          <a:xfrm>
            <a:off x="294675" y="4152300"/>
            <a:ext cx="102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Calibri"/>
                <a:ea typeface="Calibri"/>
                <a:cs typeface="Calibri"/>
                <a:sym typeface="Calibri"/>
              </a:rPr>
              <a:t>   </a:t>
            </a:r>
            <a:r>
              <a:rPr lang="en-US" sz="2400">
                <a:latin typeface="Calibri"/>
                <a:ea typeface="Calibri"/>
                <a:cs typeface="Calibri"/>
                <a:sym typeface="Calibri"/>
              </a:rPr>
              <a:t>GCI</a:t>
            </a:r>
            <a:r>
              <a:rPr lang="en-US" sz="2400">
                <a:latin typeface="Calibri"/>
                <a:ea typeface="Calibri"/>
                <a:cs typeface="Calibri"/>
                <a:sym typeface="Calibri"/>
              </a:rPr>
              <a:t> =</a:t>
            </a:r>
            <a:endParaRPr sz="2400">
              <a:latin typeface="Calibri"/>
              <a:ea typeface="Calibri"/>
              <a:cs typeface="Calibri"/>
              <a:sym typeface="Calibri"/>
            </a:endParaRPr>
          </a:p>
        </p:txBody>
      </p:sp>
      <p:sp>
        <p:nvSpPr>
          <p:cNvPr id="162" name="Google Shape;162;gf9c51c7430_0_36"/>
          <p:cNvSpPr txBox="1"/>
          <p:nvPr/>
        </p:nvSpPr>
        <p:spPr>
          <a:xfrm>
            <a:off x="5041375" y="3324900"/>
            <a:ext cx="4991100" cy="189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chemeClr val="dk1"/>
                </a:solidFill>
              </a:rPr>
              <a:t>Key Features:-</a:t>
            </a:r>
            <a:endParaRPr sz="1800">
              <a:solidFill>
                <a:schemeClr val="dk1"/>
              </a:solidFill>
            </a:endParaRPr>
          </a:p>
          <a:p>
            <a:pPr indent="-342900" lvl="0" marL="914400" rtl="0" algn="l">
              <a:lnSpc>
                <a:spcPct val="115000"/>
              </a:lnSpc>
              <a:spcBef>
                <a:spcPts val="1200"/>
              </a:spcBef>
              <a:spcAft>
                <a:spcPts val="0"/>
              </a:spcAft>
              <a:buClr>
                <a:schemeClr val="dk1"/>
              </a:buClr>
              <a:buSzPts val="1800"/>
              <a:buChar char="●"/>
            </a:pPr>
            <a:r>
              <a:rPr lang="en-US" sz="1800">
                <a:solidFill>
                  <a:schemeClr val="dk1"/>
                </a:solidFill>
              </a:rPr>
              <a:t>Chlorophyll content detection</a:t>
            </a:r>
            <a:endParaRPr sz="1800">
              <a:solidFill>
                <a:schemeClr val="dk1"/>
              </a:solidFill>
            </a:endParaRPr>
          </a:p>
          <a:p>
            <a:pPr indent="-342900" lvl="0" marL="914400" rtl="0" algn="l">
              <a:lnSpc>
                <a:spcPct val="115000"/>
              </a:lnSpc>
              <a:spcBef>
                <a:spcPts val="0"/>
              </a:spcBef>
              <a:spcAft>
                <a:spcPts val="0"/>
              </a:spcAft>
              <a:buClr>
                <a:schemeClr val="dk1"/>
              </a:buClr>
              <a:buSzPts val="1800"/>
              <a:buChar char="●"/>
            </a:pPr>
            <a:r>
              <a:rPr lang="en-US" sz="1800">
                <a:solidFill>
                  <a:schemeClr val="dk1"/>
                </a:solidFill>
              </a:rPr>
              <a:t>Useful for accounting for pesticide/chemical effect on plants</a:t>
            </a:r>
            <a:endParaRPr sz="1800">
              <a:solidFill>
                <a:schemeClr val="dk1"/>
              </a:solidFill>
            </a:endParaRPr>
          </a:p>
          <a:p>
            <a:pPr indent="-342900" lvl="0" marL="914400" rtl="0" algn="l">
              <a:lnSpc>
                <a:spcPct val="115000"/>
              </a:lnSpc>
              <a:spcBef>
                <a:spcPts val="0"/>
              </a:spcBef>
              <a:spcAft>
                <a:spcPts val="0"/>
              </a:spcAft>
              <a:buClr>
                <a:schemeClr val="dk1"/>
              </a:buClr>
              <a:buSzPts val="1800"/>
              <a:buChar char="●"/>
            </a:pPr>
            <a:r>
              <a:rPr lang="en-US" sz="1800">
                <a:solidFill>
                  <a:schemeClr val="dk1"/>
                </a:solidFill>
              </a:rPr>
              <a:t>Can account for environmental stress</a:t>
            </a:r>
            <a:endParaRPr sz="1800">
              <a:solidFill>
                <a:schemeClr val="dk1"/>
              </a:solidFill>
            </a:endParaRPr>
          </a:p>
        </p:txBody>
      </p:sp>
      <p:pic>
        <p:nvPicPr>
          <p:cNvPr id="163" name="Google Shape;163;gf9c51c7430_0_36"/>
          <p:cNvPicPr preferRelativeResize="0"/>
          <p:nvPr/>
        </p:nvPicPr>
        <p:blipFill>
          <a:blip r:embed="rId3">
            <a:alphaModFix/>
          </a:blip>
          <a:stretch>
            <a:fillRect/>
          </a:stretch>
        </p:blipFill>
        <p:spPr>
          <a:xfrm>
            <a:off x="1475350" y="4008650"/>
            <a:ext cx="1967599" cy="760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2020-11-22T08:14:37Z</dcterms:created>
  <dc:creator>Sunitha 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